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6.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7.xml" ContentType="application/vnd.openxmlformats-officedocument.theme+xml"/>
  <Override PartName="/ppt/slideLayouts/slideLayout60.xml" ContentType="application/vnd.openxmlformats-officedocument.presentationml.slideLayout+xml"/>
  <Override PartName="/ppt/theme/theme8.xml" ContentType="application/vnd.openxmlformats-officedocument.theme+xml"/>
  <Override PartName="/ppt/slideLayouts/slideLayout61.xml" ContentType="application/vnd.openxmlformats-officedocument.presentationml.slideLayout+xml"/>
  <Override PartName="/ppt/theme/theme9.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4"/>
    <p:sldMasterId id="2147483683" r:id="rId5"/>
    <p:sldMasterId id="2147483695" r:id="rId6"/>
    <p:sldMasterId id="2147483705" r:id="rId7"/>
    <p:sldMasterId id="2147483715" r:id="rId8"/>
    <p:sldMasterId id="2147483725" r:id="rId9"/>
    <p:sldMasterId id="2147483736" r:id="rId10"/>
    <p:sldMasterId id="2147483749" r:id="rId11"/>
    <p:sldMasterId id="2147483751" r:id="rId12"/>
    <p:sldMasterId id="2147483753" r:id="rId13"/>
  </p:sldMasterIdLst>
  <p:notesMasterIdLst>
    <p:notesMasterId r:id="rId31"/>
  </p:notesMasterIdLst>
  <p:handoutMasterIdLst>
    <p:handoutMasterId r:id="rId32"/>
  </p:handoutMasterIdLst>
  <p:sldIdLst>
    <p:sldId id="569" r:id="rId14"/>
    <p:sldId id="646" r:id="rId15"/>
    <p:sldId id="624" r:id="rId16"/>
    <p:sldId id="628" r:id="rId17"/>
    <p:sldId id="625" r:id="rId18"/>
    <p:sldId id="647" r:id="rId19"/>
    <p:sldId id="626" r:id="rId20"/>
    <p:sldId id="627" r:id="rId21"/>
    <p:sldId id="629" r:id="rId22"/>
    <p:sldId id="650" r:id="rId23"/>
    <p:sldId id="654" r:id="rId24"/>
    <p:sldId id="648" r:id="rId25"/>
    <p:sldId id="651" r:id="rId26"/>
    <p:sldId id="644" r:id="rId27"/>
    <p:sldId id="643" r:id="rId28"/>
    <p:sldId id="649" r:id="rId29"/>
    <p:sldId id="636" r:id="rId30"/>
  </p:sldIdLst>
  <p:sldSz cx="12192000" cy="6858000"/>
  <p:notesSz cx="6950075" cy="9236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24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ore, Grace" initials="MG" lastIdx="1" clrIdx="0"/>
  <p:cmAuthor id="2" name="John Crist" initials="JC" lastIdx="2" clrIdx="1">
    <p:extLst>
      <p:ext uri="{19B8F6BF-5375-455C-9EA6-DF929625EA0E}">
        <p15:presenceInfo xmlns:p15="http://schemas.microsoft.com/office/powerpoint/2012/main" userId="S::John.Crist@gtf.gatech.edu::7a1140c7-731e-4c71-a373-9603a74858d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934B"/>
    <a:srgbClr val="E7E7E7"/>
    <a:srgbClr val="DCDCBA"/>
    <a:srgbClr val="70AD47"/>
    <a:srgbClr val="CBCBCB"/>
    <a:srgbClr val="5B9BD5"/>
    <a:srgbClr val="857437"/>
    <a:srgbClr val="CFCE9E"/>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2DF90C-E288-4FEE-917F-27DB04625CBA}" v="41" vWet="43" dt="2022-12-01T22:27:17.843"/>
    <p1510:client id="{22BF0E9B-E2F2-49AB-B81A-204A632F9402}" v="1503" dt="2022-12-02T21:29:43.449"/>
    <p1510:client id="{3C048364-B9B4-155C-9567-5521338E197A}" v="1" dt="2022-12-01T22:55:35.131"/>
    <p1510:client id="{671D4406-6510-F148-94B6-4CC3DD790D0D}" v="4071" dt="2022-12-01T22:45:38.347"/>
    <p1510:client id="{6F688F04-5517-43BE-A91A-8BAB254F053A}" v="4666" vWet="4668" dt="2022-12-01T23:00:50.827"/>
    <p1510:client id="{9AD2A75F-42E4-DD7B-2232-F5545367C770}" v="40" dt="2022-12-01T22:23:06.633"/>
    <p1510:client id="{F228CDF8-F6B1-665F-F30D-8E559FCB0777}" v="1" dt="2022-12-01T22:24:30.3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guide orient="horz" pos="773"/>
        <p:guide pos="2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21" Type="http://schemas.openxmlformats.org/officeDocument/2006/relationships/slide" Target="slides/slide8.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D28878-A2D5-49CC-978F-04B0A5AE4EEF}" type="doc">
      <dgm:prSet loTypeId="urn:microsoft.com/office/officeart/2005/8/layout/process1" loCatId="process" qsTypeId="urn:microsoft.com/office/officeart/2005/8/quickstyle/simple1" qsCatId="simple" csTypeId="urn:microsoft.com/office/officeart/2005/8/colors/colorful4" csCatId="colorful" phldr="1"/>
      <dgm:spPr/>
    </dgm:pt>
    <dgm:pt modelId="{BCA3ED40-476A-4133-AEE8-8A55CB0D7709}">
      <dgm:prSet phldrT="[Text]" custT="1"/>
      <dgm:spPr/>
      <dgm:t>
        <a:bodyPr/>
        <a:lstStyle/>
        <a:p>
          <a:r>
            <a:rPr lang="en-US" sz="2200"/>
            <a:t>Analyze the </a:t>
          </a:r>
          <a:r>
            <a:rPr lang="en-US" sz="2200" err="1"/>
            <a:t>Fama</a:t>
          </a:r>
          <a:r>
            <a:rPr lang="en-US" sz="2200"/>
            <a:t>-French five Factor model to evaluate if there is enough diversification for a trading strategy</a:t>
          </a:r>
        </a:p>
      </dgm:t>
    </dgm:pt>
    <dgm:pt modelId="{1AEAC957-C385-42F5-A145-F6241E25E62A}" type="parTrans" cxnId="{C1DD95E1-1948-4D35-9A73-4B038548A5E9}">
      <dgm:prSet/>
      <dgm:spPr/>
      <dgm:t>
        <a:bodyPr/>
        <a:lstStyle/>
        <a:p>
          <a:endParaRPr lang="en-US" sz="2200"/>
        </a:p>
      </dgm:t>
    </dgm:pt>
    <dgm:pt modelId="{7C845FF3-4931-4532-A1BD-B78131B60D0E}" type="sibTrans" cxnId="{C1DD95E1-1948-4D35-9A73-4B038548A5E9}">
      <dgm:prSet custT="1"/>
      <dgm:spPr/>
      <dgm:t>
        <a:bodyPr/>
        <a:lstStyle/>
        <a:p>
          <a:endParaRPr lang="en-US" sz="2200"/>
        </a:p>
      </dgm:t>
    </dgm:pt>
    <dgm:pt modelId="{42B6C4E6-F7F8-4372-A260-3015A0549DD4}">
      <dgm:prSet phldrT="[Text]" custT="1"/>
      <dgm:spPr/>
      <dgm:t>
        <a:bodyPr/>
        <a:lstStyle/>
        <a:p>
          <a:r>
            <a:rPr lang="en-US" sz="2200"/>
            <a:t>Build a robust model to measure the economic cycle in a robust way</a:t>
          </a:r>
        </a:p>
      </dgm:t>
    </dgm:pt>
    <dgm:pt modelId="{92ACCCD2-75FC-445C-937B-C99793337AA0}" type="parTrans" cxnId="{8924AEEE-FD7E-41AB-819C-2A9C8193D113}">
      <dgm:prSet/>
      <dgm:spPr/>
      <dgm:t>
        <a:bodyPr/>
        <a:lstStyle/>
        <a:p>
          <a:endParaRPr lang="en-US" sz="2200"/>
        </a:p>
      </dgm:t>
    </dgm:pt>
    <dgm:pt modelId="{3D871E53-6634-4D26-8B97-87CD0AF5EF23}" type="sibTrans" cxnId="{8924AEEE-FD7E-41AB-819C-2A9C8193D113}">
      <dgm:prSet custT="1"/>
      <dgm:spPr/>
      <dgm:t>
        <a:bodyPr/>
        <a:lstStyle/>
        <a:p>
          <a:endParaRPr lang="en-US" sz="2200"/>
        </a:p>
      </dgm:t>
    </dgm:pt>
    <dgm:pt modelId="{4FF75A0F-9AA7-4455-8355-2E926771ACF5}">
      <dgm:prSet phldrT="[Text]" custT="1"/>
      <dgm:spPr/>
      <dgm:t>
        <a:bodyPr/>
        <a:lstStyle/>
        <a:p>
          <a:r>
            <a:rPr lang="en-US" sz="2200"/>
            <a:t>Use the economic cycle model as a signal for a long/short trading system using the FF 5 factors</a:t>
          </a:r>
        </a:p>
      </dgm:t>
    </dgm:pt>
    <dgm:pt modelId="{6B1C2866-9F5F-4D86-BC75-5F4CCB6D9D63}" type="parTrans" cxnId="{57BA2E7E-3332-4CD2-B426-9FF53EB8176E}">
      <dgm:prSet/>
      <dgm:spPr/>
      <dgm:t>
        <a:bodyPr/>
        <a:lstStyle/>
        <a:p>
          <a:endParaRPr lang="en-US" sz="2200"/>
        </a:p>
      </dgm:t>
    </dgm:pt>
    <dgm:pt modelId="{6DA8B4A0-5057-4077-8C22-2CA55E9EE7C5}" type="sibTrans" cxnId="{57BA2E7E-3332-4CD2-B426-9FF53EB8176E}">
      <dgm:prSet/>
      <dgm:spPr/>
      <dgm:t>
        <a:bodyPr/>
        <a:lstStyle/>
        <a:p>
          <a:endParaRPr lang="en-US" sz="2200"/>
        </a:p>
      </dgm:t>
    </dgm:pt>
    <dgm:pt modelId="{4DB0252C-0BDE-42A3-87E7-D69804D96A93}" type="pres">
      <dgm:prSet presAssocID="{88D28878-A2D5-49CC-978F-04B0A5AE4EEF}" presName="Name0" presStyleCnt="0">
        <dgm:presLayoutVars>
          <dgm:dir/>
          <dgm:resizeHandles val="exact"/>
        </dgm:presLayoutVars>
      </dgm:prSet>
      <dgm:spPr/>
    </dgm:pt>
    <dgm:pt modelId="{BDECFD5B-75FB-44AE-B37D-D15E7B784F76}" type="pres">
      <dgm:prSet presAssocID="{BCA3ED40-476A-4133-AEE8-8A55CB0D7709}" presName="node" presStyleLbl="node1" presStyleIdx="0" presStyleCnt="3">
        <dgm:presLayoutVars>
          <dgm:bulletEnabled val="1"/>
        </dgm:presLayoutVars>
      </dgm:prSet>
      <dgm:spPr/>
    </dgm:pt>
    <dgm:pt modelId="{23227642-2D71-4F26-97D9-D984D92F5C35}" type="pres">
      <dgm:prSet presAssocID="{7C845FF3-4931-4532-A1BD-B78131B60D0E}" presName="sibTrans" presStyleLbl="sibTrans2D1" presStyleIdx="0" presStyleCnt="2"/>
      <dgm:spPr/>
    </dgm:pt>
    <dgm:pt modelId="{B0141F54-8016-4079-A199-D0001CA0E669}" type="pres">
      <dgm:prSet presAssocID="{7C845FF3-4931-4532-A1BD-B78131B60D0E}" presName="connectorText" presStyleLbl="sibTrans2D1" presStyleIdx="0" presStyleCnt="2"/>
      <dgm:spPr/>
    </dgm:pt>
    <dgm:pt modelId="{0B503E47-D3E6-426C-B017-EC0533B135E7}" type="pres">
      <dgm:prSet presAssocID="{42B6C4E6-F7F8-4372-A260-3015A0549DD4}" presName="node" presStyleLbl="node1" presStyleIdx="1" presStyleCnt="3">
        <dgm:presLayoutVars>
          <dgm:bulletEnabled val="1"/>
        </dgm:presLayoutVars>
      </dgm:prSet>
      <dgm:spPr/>
    </dgm:pt>
    <dgm:pt modelId="{40F6F981-20F0-4621-BAC0-385BC455FDCB}" type="pres">
      <dgm:prSet presAssocID="{3D871E53-6634-4D26-8B97-87CD0AF5EF23}" presName="sibTrans" presStyleLbl="sibTrans2D1" presStyleIdx="1" presStyleCnt="2"/>
      <dgm:spPr/>
    </dgm:pt>
    <dgm:pt modelId="{6473C204-93A4-47C1-8F6E-9E2D154BC7D2}" type="pres">
      <dgm:prSet presAssocID="{3D871E53-6634-4D26-8B97-87CD0AF5EF23}" presName="connectorText" presStyleLbl="sibTrans2D1" presStyleIdx="1" presStyleCnt="2"/>
      <dgm:spPr/>
    </dgm:pt>
    <dgm:pt modelId="{B601089C-A488-4AE9-BA5A-FE9C0804D459}" type="pres">
      <dgm:prSet presAssocID="{4FF75A0F-9AA7-4455-8355-2E926771ACF5}" presName="node" presStyleLbl="node1" presStyleIdx="2" presStyleCnt="3">
        <dgm:presLayoutVars>
          <dgm:bulletEnabled val="1"/>
        </dgm:presLayoutVars>
      </dgm:prSet>
      <dgm:spPr/>
    </dgm:pt>
  </dgm:ptLst>
  <dgm:cxnLst>
    <dgm:cxn modelId="{19303C15-C85B-42FF-B833-4C3D57EE006E}" type="presOf" srcId="{3D871E53-6634-4D26-8B97-87CD0AF5EF23}" destId="{40F6F981-20F0-4621-BAC0-385BC455FDCB}" srcOrd="0" destOrd="0" presId="urn:microsoft.com/office/officeart/2005/8/layout/process1"/>
    <dgm:cxn modelId="{7E7E7C23-213B-4D20-AB2A-E35AC653FB6A}" type="presOf" srcId="{7C845FF3-4931-4532-A1BD-B78131B60D0E}" destId="{B0141F54-8016-4079-A199-D0001CA0E669}" srcOrd="1" destOrd="0" presId="urn:microsoft.com/office/officeart/2005/8/layout/process1"/>
    <dgm:cxn modelId="{DB6D6D38-702B-475A-AABE-E4971E2B4F43}" type="presOf" srcId="{7C845FF3-4931-4532-A1BD-B78131B60D0E}" destId="{23227642-2D71-4F26-97D9-D984D92F5C35}" srcOrd="0" destOrd="0" presId="urn:microsoft.com/office/officeart/2005/8/layout/process1"/>
    <dgm:cxn modelId="{F6AAD63A-03B7-43C3-B223-C76AD2FB7B9E}" type="presOf" srcId="{BCA3ED40-476A-4133-AEE8-8A55CB0D7709}" destId="{BDECFD5B-75FB-44AE-B37D-D15E7B784F76}" srcOrd="0" destOrd="0" presId="urn:microsoft.com/office/officeart/2005/8/layout/process1"/>
    <dgm:cxn modelId="{E8EA7E57-B21F-49FB-997A-2887A058B4BE}" type="presOf" srcId="{3D871E53-6634-4D26-8B97-87CD0AF5EF23}" destId="{6473C204-93A4-47C1-8F6E-9E2D154BC7D2}" srcOrd="1" destOrd="0" presId="urn:microsoft.com/office/officeart/2005/8/layout/process1"/>
    <dgm:cxn modelId="{57BA2E7E-3332-4CD2-B426-9FF53EB8176E}" srcId="{88D28878-A2D5-49CC-978F-04B0A5AE4EEF}" destId="{4FF75A0F-9AA7-4455-8355-2E926771ACF5}" srcOrd="2" destOrd="0" parTransId="{6B1C2866-9F5F-4D86-BC75-5F4CCB6D9D63}" sibTransId="{6DA8B4A0-5057-4077-8C22-2CA55E9EE7C5}"/>
    <dgm:cxn modelId="{8C624281-5CAF-4587-B03E-FE26DF3C0E38}" type="presOf" srcId="{88D28878-A2D5-49CC-978F-04B0A5AE4EEF}" destId="{4DB0252C-0BDE-42A3-87E7-D69804D96A93}" srcOrd="0" destOrd="0" presId="urn:microsoft.com/office/officeart/2005/8/layout/process1"/>
    <dgm:cxn modelId="{C68F39BC-CDA4-43EF-9A92-47E8B78E6B31}" type="presOf" srcId="{4FF75A0F-9AA7-4455-8355-2E926771ACF5}" destId="{B601089C-A488-4AE9-BA5A-FE9C0804D459}" srcOrd="0" destOrd="0" presId="urn:microsoft.com/office/officeart/2005/8/layout/process1"/>
    <dgm:cxn modelId="{C1DD95E1-1948-4D35-9A73-4B038548A5E9}" srcId="{88D28878-A2D5-49CC-978F-04B0A5AE4EEF}" destId="{BCA3ED40-476A-4133-AEE8-8A55CB0D7709}" srcOrd="0" destOrd="0" parTransId="{1AEAC957-C385-42F5-A145-F6241E25E62A}" sibTransId="{7C845FF3-4931-4532-A1BD-B78131B60D0E}"/>
    <dgm:cxn modelId="{8924AEEE-FD7E-41AB-819C-2A9C8193D113}" srcId="{88D28878-A2D5-49CC-978F-04B0A5AE4EEF}" destId="{42B6C4E6-F7F8-4372-A260-3015A0549DD4}" srcOrd="1" destOrd="0" parTransId="{92ACCCD2-75FC-445C-937B-C99793337AA0}" sibTransId="{3D871E53-6634-4D26-8B97-87CD0AF5EF23}"/>
    <dgm:cxn modelId="{2B6F6EF0-67F9-4343-8BB6-49B447691C66}" type="presOf" srcId="{42B6C4E6-F7F8-4372-A260-3015A0549DD4}" destId="{0B503E47-D3E6-426C-B017-EC0533B135E7}" srcOrd="0" destOrd="0" presId="urn:microsoft.com/office/officeart/2005/8/layout/process1"/>
    <dgm:cxn modelId="{21A0747F-F52D-4CEA-94EF-E75088CDA2EB}" type="presParOf" srcId="{4DB0252C-0BDE-42A3-87E7-D69804D96A93}" destId="{BDECFD5B-75FB-44AE-B37D-D15E7B784F76}" srcOrd="0" destOrd="0" presId="urn:microsoft.com/office/officeart/2005/8/layout/process1"/>
    <dgm:cxn modelId="{0ECC9BE4-6C36-44D5-8C7E-AF0A4F08D82C}" type="presParOf" srcId="{4DB0252C-0BDE-42A3-87E7-D69804D96A93}" destId="{23227642-2D71-4F26-97D9-D984D92F5C35}" srcOrd="1" destOrd="0" presId="urn:microsoft.com/office/officeart/2005/8/layout/process1"/>
    <dgm:cxn modelId="{309C2D68-43AA-404A-BDD6-7FE17E2D96BB}" type="presParOf" srcId="{23227642-2D71-4F26-97D9-D984D92F5C35}" destId="{B0141F54-8016-4079-A199-D0001CA0E669}" srcOrd="0" destOrd="0" presId="urn:microsoft.com/office/officeart/2005/8/layout/process1"/>
    <dgm:cxn modelId="{6DE0B5E7-355B-4EE1-862E-D58A5650A596}" type="presParOf" srcId="{4DB0252C-0BDE-42A3-87E7-D69804D96A93}" destId="{0B503E47-D3E6-426C-B017-EC0533B135E7}" srcOrd="2" destOrd="0" presId="urn:microsoft.com/office/officeart/2005/8/layout/process1"/>
    <dgm:cxn modelId="{19D01095-8D30-4CC2-8246-A30B870A0C51}" type="presParOf" srcId="{4DB0252C-0BDE-42A3-87E7-D69804D96A93}" destId="{40F6F981-20F0-4621-BAC0-385BC455FDCB}" srcOrd="3" destOrd="0" presId="urn:microsoft.com/office/officeart/2005/8/layout/process1"/>
    <dgm:cxn modelId="{2C999EBC-5052-4828-8246-747BF9521637}" type="presParOf" srcId="{40F6F981-20F0-4621-BAC0-385BC455FDCB}" destId="{6473C204-93A4-47C1-8F6E-9E2D154BC7D2}" srcOrd="0" destOrd="0" presId="urn:microsoft.com/office/officeart/2005/8/layout/process1"/>
    <dgm:cxn modelId="{3900EF13-0966-444A-A020-D213B0FECC4A}" type="presParOf" srcId="{4DB0252C-0BDE-42A3-87E7-D69804D96A93}" destId="{B601089C-A488-4AE9-BA5A-FE9C0804D459}"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A91710-8803-454F-BDDE-568193BF5C28}" type="doc">
      <dgm:prSet loTypeId="urn:microsoft.com/office/officeart/2005/8/layout/process3" loCatId="process" qsTypeId="urn:microsoft.com/office/officeart/2005/8/quickstyle/simple1" qsCatId="simple" csTypeId="urn:microsoft.com/office/officeart/2005/8/colors/colorful4" csCatId="colorful" phldr="1"/>
      <dgm:spPr/>
      <dgm:t>
        <a:bodyPr/>
        <a:lstStyle/>
        <a:p>
          <a:endParaRPr lang="en-US"/>
        </a:p>
      </dgm:t>
    </dgm:pt>
    <dgm:pt modelId="{CD560E4B-5EFD-4245-BF4A-BEB44A850319}">
      <dgm:prSet phldrT="[Text]" custT="1"/>
      <dgm:spPr/>
      <dgm:t>
        <a:bodyPr/>
        <a:lstStyle/>
        <a:p>
          <a:pPr algn="ctr"/>
          <a:r>
            <a:rPr lang="en-US" sz="2200" b="1" u="sng"/>
            <a:t>Models Tested</a:t>
          </a:r>
        </a:p>
      </dgm:t>
    </dgm:pt>
    <dgm:pt modelId="{308298E1-0AED-4115-AA66-4040B9875B89}" type="parTrans" cxnId="{07E7ACE9-FEE4-464F-A017-8FF822A6F958}">
      <dgm:prSet/>
      <dgm:spPr/>
      <dgm:t>
        <a:bodyPr/>
        <a:lstStyle/>
        <a:p>
          <a:endParaRPr lang="en-US"/>
        </a:p>
      </dgm:t>
    </dgm:pt>
    <dgm:pt modelId="{50FE7787-ECD9-437D-9387-5C6F763A6E20}" type="sibTrans" cxnId="{07E7ACE9-FEE4-464F-A017-8FF822A6F958}">
      <dgm:prSet/>
      <dgm:spPr/>
      <dgm:t>
        <a:bodyPr/>
        <a:lstStyle/>
        <a:p>
          <a:endParaRPr lang="en-US"/>
        </a:p>
      </dgm:t>
    </dgm:pt>
    <dgm:pt modelId="{A449AFFC-27D3-4FC9-98F2-8363CEB10355}">
      <dgm:prSet phldrT="[Text]" custT="1"/>
      <dgm:spPr/>
      <dgm:t>
        <a:bodyPr/>
        <a:lstStyle/>
        <a:p>
          <a:r>
            <a:rPr lang="en-US" sz="1800"/>
            <a:t>Generated signals from economic Models</a:t>
          </a:r>
        </a:p>
      </dgm:t>
    </dgm:pt>
    <dgm:pt modelId="{5854F346-D361-4E4F-B2A3-0C5BA7C93B40}" type="parTrans" cxnId="{96B05B4F-D333-4565-9F40-3CB2FE813A73}">
      <dgm:prSet/>
      <dgm:spPr/>
      <dgm:t>
        <a:bodyPr/>
        <a:lstStyle/>
        <a:p>
          <a:endParaRPr lang="en-US"/>
        </a:p>
      </dgm:t>
    </dgm:pt>
    <dgm:pt modelId="{D88C6846-7F99-45B6-8F5C-48847385A9DF}" type="sibTrans" cxnId="{96B05B4F-D333-4565-9F40-3CB2FE813A73}">
      <dgm:prSet/>
      <dgm:spPr/>
      <dgm:t>
        <a:bodyPr/>
        <a:lstStyle/>
        <a:p>
          <a:endParaRPr lang="en-US"/>
        </a:p>
      </dgm:t>
    </dgm:pt>
    <dgm:pt modelId="{FBD07A92-EB73-4FAF-B648-20512DDFAE7B}">
      <dgm:prSet phldrT="[Text]" custT="1"/>
      <dgm:spPr/>
      <dgm:t>
        <a:bodyPr/>
        <a:lstStyle/>
        <a:p>
          <a:r>
            <a:rPr lang="en-US" sz="1800"/>
            <a:t>Used different variations of Yield Curve</a:t>
          </a:r>
        </a:p>
      </dgm:t>
    </dgm:pt>
    <dgm:pt modelId="{F55FC21A-4300-4261-BAED-38B9E62794B8}" type="parTrans" cxnId="{8ACB2A61-9091-4140-A90C-0883671417DC}">
      <dgm:prSet/>
      <dgm:spPr/>
      <dgm:t>
        <a:bodyPr/>
        <a:lstStyle/>
        <a:p>
          <a:endParaRPr lang="en-US"/>
        </a:p>
      </dgm:t>
    </dgm:pt>
    <dgm:pt modelId="{FE6D0A57-4B54-4D47-8353-FAEB1DA92E5E}" type="sibTrans" cxnId="{8ACB2A61-9091-4140-A90C-0883671417DC}">
      <dgm:prSet/>
      <dgm:spPr/>
      <dgm:t>
        <a:bodyPr/>
        <a:lstStyle/>
        <a:p>
          <a:endParaRPr lang="en-US"/>
        </a:p>
      </dgm:t>
    </dgm:pt>
    <dgm:pt modelId="{0D6D6D48-283A-4378-B2AD-3DD110137AB7}">
      <dgm:prSet phldrT="[Text]" custT="1"/>
      <dgm:spPr/>
      <dgm:t>
        <a:bodyPr/>
        <a:lstStyle/>
        <a:p>
          <a:pPr algn="ctr"/>
          <a:r>
            <a:rPr lang="en-US" sz="2200" b="1" u="sng"/>
            <a:t>Instruments Traded</a:t>
          </a:r>
        </a:p>
      </dgm:t>
    </dgm:pt>
    <dgm:pt modelId="{54F53108-51AF-45CB-BC6D-8FC4F0EEE630}" type="parTrans" cxnId="{1818ADE8-49B5-46EC-9B15-C4F1D35A6CE7}">
      <dgm:prSet/>
      <dgm:spPr/>
      <dgm:t>
        <a:bodyPr/>
        <a:lstStyle/>
        <a:p>
          <a:endParaRPr lang="en-US"/>
        </a:p>
      </dgm:t>
    </dgm:pt>
    <dgm:pt modelId="{9E8AAF5F-FED1-4459-B574-51C82D825141}" type="sibTrans" cxnId="{1818ADE8-49B5-46EC-9B15-C4F1D35A6CE7}">
      <dgm:prSet/>
      <dgm:spPr/>
      <dgm:t>
        <a:bodyPr/>
        <a:lstStyle/>
        <a:p>
          <a:endParaRPr lang="en-US"/>
        </a:p>
      </dgm:t>
    </dgm:pt>
    <dgm:pt modelId="{3F5BCE6E-1752-46F3-B311-3D6F5AF182AA}">
      <dgm:prSet phldrT="[Text]" custT="1"/>
      <dgm:spPr/>
      <dgm:t>
        <a:bodyPr/>
        <a:lstStyle/>
        <a:p>
          <a:r>
            <a:rPr lang="en-US" sz="1800"/>
            <a:t>Originally traded strategy with just FF 5 factor</a:t>
          </a:r>
        </a:p>
      </dgm:t>
    </dgm:pt>
    <dgm:pt modelId="{BEA04530-2B24-4410-AF50-1E7F5797898B}" type="parTrans" cxnId="{EA625E5D-5424-499C-BE85-FF410AFD2DB1}">
      <dgm:prSet/>
      <dgm:spPr/>
      <dgm:t>
        <a:bodyPr/>
        <a:lstStyle/>
        <a:p>
          <a:endParaRPr lang="en-US"/>
        </a:p>
      </dgm:t>
    </dgm:pt>
    <dgm:pt modelId="{7EA00104-D579-41C6-BC01-68B129C2E3BF}" type="sibTrans" cxnId="{EA625E5D-5424-499C-BE85-FF410AFD2DB1}">
      <dgm:prSet/>
      <dgm:spPr/>
      <dgm:t>
        <a:bodyPr/>
        <a:lstStyle/>
        <a:p>
          <a:endParaRPr lang="en-US"/>
        </a:p>
      </dgm:t>
    </dgm:pt>
    <dgm:pt modelId="{5E45ADC3-E973-4B0C-8796-F82FEC378A39}">
      <dgm:prSet phldrT="[Text]" custT="1"/>
      <dgm:spPr/>
      <dgm:t>
        <a:bodyPr/>
        <a:lstStyle/>
        <a:p>
          <a:r>
            <a:rPr lang="en-US" sz="1800"/>
            <a:t>Tested on Invesco factor ETF’s</a:t>
          </a:r>
        </a:p>
      </dgm:t>
    </dgm:pt>
    <dgm:pt modelId="{42E04ABD-9732-4ECF-9137-22733AADF910}" type="parTrans" cxnId="{8137D3B5-5EC0-4209-B458-7517BD681753}">
      <dgm:prSet/>
      <dgm:spPr/>
      <dgm:t>
        <a:bodyPr/>
        <a:lstStyle/>
        <a:p>
          <a:endParaRPr lang="en-US"/>
        </a:p>
      </dgm:t>
    </dgm:pt>
    <dgm:pt modelId="{069776DF-865E-4CC0-863F-D5A8D40FF711}" type="sibTrans" cxnId="{8137D3B5-5EC0-4209-B458-7517BD681753}">
      <dgm:prSet/>
      <dgm:spPr/>
      <dgm:t>
        <a:bodyPr/>
        <a:lstStyle/>
        <a:p>
          <a:endParaRPr lang="en-US"/>
        </a:p>
      </dgm:t>
    </dgm:pt>
    <dgm:pt modelId="{3A24BC86-0A14-4F88-867D-2A1B95F78627}">
      <dgm:prSet phldrT="[Text]" custT="1"/>
      <dgm:spPr/>
      <dgm:t>
        <a:bodyPr/>
        <a:lstStyle/>
        <a:p>
          <a:pPr algn="ctr"/>
          <a:r>
            <a:rPr lang="en-US" sz="2100" b="1" u="sng"/>
            <a:t>Trade Optimization</a:t>
          </a:r>
        </a:p>
      </dgm:t>
    </dgm:pt>
    <dgm:pt modelId="{ED2B9389-98F7-496B-9AE2-B833C262AF78}" type="parTrans" cxnId="{6BB7C67D-D0D4-4D62-A647-A0A5B4394CBC}">
      <dgm:prSet/>
      <dgm:spPr/>
      <dgm:t>
        <a:bodyPr/>
        <a:lstStyle/>
        <a:p>
          <a:endParaRPr lang="en-US"/>
        </a:p>
      </dgm:t>
    </dgm:pt>
    <dgm:pt modelId="{5DA9BA88-7985-4E04-8F36-F8BFFB7496DA}" type="sibTrans" cxnId="{6BB7C67D-D0D4-4D62-A647-A0A5B4394CBC}">
      <dgm:prSet/>
      <dgm:spPr/>
      <dgm:t>
        <a:bodyPr/>
        <a:lstStyle/>
        <a:p>
          <a:endParaRPr lang="en-US"/>
        </a:p>
      </dgm:t>
    </dgm:pt>
    <dgm:pt modelId="{55F3AA9E-9FD8-414A-8411-4FDFA768EDE4}">
      <dgm:prSet phldrT="[Text]" custT="1"/>
      <dgm:spPr/>
      <dgm:t>
        <a:bodyPr/>
        <a:lstStyle/>
        <a:p>
          <a:r>
            <a:rPr lang="en-US" sz="1800"/>
            <a:t>Selected instruments with highest RSR</a:t>
          </a:r>
        </a:p>
      </dgm:t>
    </dgm:pt>
    <dgm:pt modelId="{F81FC2E6-72EA-432D-A304-4181BEAFE6C9}" type="parTrans" cxnId="{2E3A3A60-17AE-40F6-B5C9-4BD848240B60}">
      <dgm:prSet/>
      <dgm:spPr/>
      <dgm:t>
        <a:bodyPr/>
        <a:lstStyle/>
        <a:p>
          <a:endParaRPr lang="en-US"/>
        </a:p>
      </dgm:t>
    </dgm:pt>
    <dgm:pt modelId="{AC430EB4-69FE-4702-9220-9DC23998FA6F}" type="sibTrans" cxnId="{2E3A3A60-17AE-40F6-B5C9-4BD848240B60}">
      <dgm:prSet/>
      <dgm:spPr/>
      <dgm:t>
        <a:bodyPr/>
        <a:lstStyle/>
        <a:p>
          <a:endParaRPr lang="en-US"/>
        </a:p>
      </dgm:t>
    </dgm:pt>
    <dgm:pt modelId="{436154F0-CCBF-440E-91FD-28C8591FA854}">
      <dgm:prSet phldrT="[Text]" custT="1"/>
      <dgm:spPr/>
      <dgm:t>
        <a:bodyPr/>
        <a:lstStyle/>
        <a:p>
          <a:r>
            <a:rPr lang="en-US" sz="1800"/>
            <a:t>Tried Long only &amp; L/S</a:t>
          </a:r>
        </a:p>
      </dgm:t>
    </dgm:pt>
    <dgm:pt modelId="{64E2D9D2-E000-4341-B034-CC0DBA050DD3}" type="parTrans" cxnId="{FC4D3777-D4F2-4AB6-918B-D5B98EEE86CF}">
      <dgm:prSet/>
      <dgm:spPr/>
      <dgm:t>
        <a:bodyPr/>
        <a:lstStyle/>
        <a:p>
          <a:endParaRPr lang="en-US"/>
        </a:p>
      </dgm:t>
    </dgm:pt>
    <dgm:pt modelId="{6FD80303-E1CA-488F-914A-EBA3894BE34A}" type="sibTrans" cxnId="{FC4D3777-D4F2-4AB6-918B-D5B98EEE86CF}">
      <dgm:prSet/>
      <dgm:spPr/>
      <dgm:t>
        <a:bodyPr/>
        <a:lstStyle/>
        <a:p>
          <a:endParaRPr lang="en-US"/>
        </a:p>
      </dgm:t>
    </dgm:pt>
    <dgm:pt modelId="{FA4103C0-CEEF-43AE-8F93-5A2B0FD3CF12}">
      <dgm:prSet custT="1"/>
      <dgm:spPr/>
      <dgm:t>
        <a:bodyPr/>
        <a:lstStyle/>
        <a:p>
          <a:pPr algn="ctr"/>
          <a:r>
            <a:rPr lang="en-US" sz="2100" b="1" u="sng"/>
            <a:t>Strategy </a:t>
          </a:r>
          <a:r>
            <a:rPr lang="en-US" sz="2100" b="1" u="sng" err="1"/>
            <a:t>Backtesting</a:t>
          </a:r>
          <a:endParaRPr lang="en-US" sz="2100" b="1" u="sng"/>
        </a:p>
      </dgm:t>
    </dgm:pt>
    <dgm:pt modelId="{8135710D-8977-4875-B239-B9AE5F5C1DCA}" type="parTrans" cxnId="{57152366-3E11-4E19-98E6-E73E7478A19E}">
      <dgm:prSet/>
      <dgm:spPr/>
      <dgm:t>
        <a:bodyPr/>
        <a:lstStyle/>
        <a:p>
          <a:endParaRPr lang="en-US"/>
        </a:p>
      </dgm:t>
    </dgm:pt>
    <dgm:pt modelId="{83106EDA-44EA-4D2B-891C-061BA6A65F80}" type="sibTrans" cxnId="{57152366-3E11-4E19-98E6-E73E7478A19E}">
      <dgm:prSet/>
      <dgm:spPr/>
      <dgm:t>
        <a:bodyPr/>
        <a:lstStyle/>
        <a:p>
          <a:endParaRPr lang="en-US"/>
        </a:p>
      </dgm:t>
    </dgm:pt>
    <dgm:pt modelId="{7DEBD98C-3FD2-4DAA-9968-1116D005CDE2}">
      <dgm:prSet custT="1"/>
      <dgm:spPr/>
      <dgm:t>
        <a:bodyPr/>
        <a:lstStyle/>
        <a:p>
          <a:r>
            <a:rPr lang="en-US" sz="1800"/>
            <a:t>Trained over rolling windows</a:t>
          </a:r>
        </a:p>
      </dgm:t>
    </dgm:pt>
    <dgm:pt modelId="{9C01CFB6-7B21-436E-8579-01C7A8741C95}" type="parTrans" cxnId="{365A1756-B8DD-4530-A535-F9BF065259A4}">
      <dgm:prSet/>
      <dgm:spPr/>
      <dgm:t>
        <a:bodyPr/>
        <a:lstStyle/>
        <a:p>
          <a:endParaRPr lang="en-US"/>
        </a:p>
      </dgm:t>
    </dgm:pt>
    <dgm:pt modelId="{5E46EE66-1B72-4904-B426-B441B7F6B98A}" type="sibTrans" cxnId="{365A1756-B8DD-4530-A535-F9BF065259A4}">
      <dgm:prSet/>
      <dgm:spPr/>
      <dgm:t>
        <a:bodyPr/>
        <a:lstStyle/>
        <a:p>
          <a:endParaRPr lang="en-US"/>
        </a:p>
      </dgm:t>
    </dgm:pt>
    <dgm:pt modelId="{4A2FEAF1-139B-4B36-AB54-C8860011CA10}">
      <dgm:prSet phldrT="[Text]" custT="1"/>
      <dgm:spPr/>
      <dgm:t>
        <a:bodyPr/>
        <a:lstStyle/>
        <a:p>
          <a:r>
            <a:rPr lang="en-US" sz="1800"/>
            <a:t>Excluded GDP/CPI</a:t>
          </a:r>
        </a:p>
      </dgm:t>
    </dgm:pt>
    <dgm:pt modelId="{1C947510-644C-43A9-822D-8E56D4C13FDB}" type="parTrans" cxnId="{A3D3BFB6-8609-436D-B04C-AD75B88CD781}">
      <dgm:prSet/>
      <dgm:spPr/>
      <dgm:t>
        <a:bodyPr/>
        <a:lstStyle/>
        <a:p>
          <a:endParaRPr lang="en-US"/>
        </a:p>
      </dgm:t>
    </dgm:pt>
    <dgm:pt modelId="{8D0CF997-7EE9-4852-BFC4-73BAEED08B78}" type="sibTrans" cxnId="{A3D3BFB6-8609-436D-B04C-AD75B88CD781}">
      <dgm:prSet/>
      <dgm:spPr/>
      <dgm:t>
        <a:bodyPr/>
        <a:lstStyle/>
        <a:p>
          <a:endParaRPr lang="en-US"/>
        </a:p>
      </dgm:t>
    </dgm:pt>
    <dgm:pt modelId="{87C937F0-579B-4ABC-9721-8F318FFE8E8C}">
      <dgm:prSet phldrT="[Text]" custT="1"/>
      <dgm:spPr/>
      <dgm:t>
        <a:bodyPr/>
        <a:lstStyle/>
        <a:p>
          <a:r>
            <a:rPr lang="en-US" sz="1800"/>
            <a:t>Looked at highest total return and minimized </a:t>
          </a:r>
          <a:r>
            <a:rPr lang="en-US" sz="1800" err="1"/>
            <a:t>VaR</a:t>
          </a:r>
          <a:endParaRPr lang="en-US" sz="1800"/>
        </a:p>
      </dgm:t>
    </dgm:pt>
    <dgm:pt modelId="{A11A2BE4-009B-45FE-A1D9-0E639D3F7855}" type="parTrans" cxnId="{328984E2-9D99-454B-A311-9251D2ACF329}">
      <dgm:prSet/>
      <dgm:spPr/>
      <dgm:t>
        <a:bodyPr/>
        <a:lstStyle/>
        <a:p>
          <a:endParaRPr lang="en-US"/>
        </a:p>
      </dgm:t>
    </dgm:pt>
    <dgm:pt modelId="{6D83BDC9-A1B9-4C36-98E4-D7974E6DA58A}" type="sibTrans" cxnId="{328984E2-9D99-454B-A311-9251D2ACF329}">
      <dgm:prSet/>
      <dgm:spPr/>
      <dgm:t>
        <a:bodyPr/>
        <a:lstStyle/>
        <a:p>
          <a:endParaRPr lang="en-US"/>
        </a:p>
      </dgm:t>
    </dgm:pt>
    <dgm:pt modelId="{BA420320-E59D-44EE-98D5-3DA3A17F5B6E}">
      <dgm:prSet custT="1"/>
      <dgm:spPr/>
      <dgm:t>
        <a:bodyPr/>
        <a:lstStyle/>
        <a:p>
          <a:r>
            <a:rPr lang="en-US" sz="1800"/>
            <a:t>Tested on out of sample returns using random samples</a:t>
          </a:r>
        </a:p>
      </dgm:t>
    </dgm:pt>
    <dgm:pt modelId="{EFDD8DA3-8A78-46F6-BFEE-A8A89170D975}" type="parTrans" cxnId="{A0F68427-7D52-4173-9F18-786F05AA29FC}">
      <dgm:prSet/>
      <dgm:spPr/>
    </dgm:pt>
    <dgm:pt modelId="{E8C620BA-D31F-4140-B857-1932580EAB2F}" type="sibTrans" cxnId="{A0F68427-7D52-4173-9F18-786F05AA29FC}">
      <dgm:prSet/>
      <dgm:spPr/>
    </dgm:pt>
    <dgm:pt modelId="{62BD4BCD-1B33-4AC3-A79B-2909A412EA5B}">
      <dgm:prSet custT="1"/>
      <dgm:spPr/>
      <dgm:t>
        <a:bodyPr/>
        <a:lstStyle/>
        <a:p>
          <a:r>
            <a:rPr lang="en-US" sz="1800"/>
            <a:t>Also tested on defined sampling</a:t>
          </a:r>
        </a:p>
      </dgm:t>
    </dgm:pt>
    <dgm:pt modelId="{85317F9D-6835-46C3-A19C-3E281AA73EF0}" type="parTrans" cxnId="{B4902DEF-10AA-44D5-91F3-7A76AE1B52A2}">
      <dgm:prSet/>
      <dgm:spPr/>
    </dgm:pt>
    <dgm:pt modelId="{72E7E5B6-04A5-409E-93F0-6C643D5E16C1}" type="sibTrans" cxnId="{B4902DEF-10AA-44D5-91F3-7A76AE1B52A2}">
      <dgm:prSet/>
      <dgm:spPr/>
    </dgm:pt>
    <dgm:pt modelId="{EDAA0B6F-6218-4F5B-9A71-5496D37250D3}" type="pres">
      <dgm:prSet presAssocID="{DEA91710-8803-454F-BDDE-568193BF5C28}" presName="linearFlow" presStyleCnt="0">
        <dgm:presLayoutVars>
          <dgm:dir/>
          <dgm:animLvl val="lvl"/>
          <dgm:resizeHandles val="exact"/>
        </dgm:presLayoutVars>
      </dgm:prSet>
      <dgm:spPr/>
    </dgm:pt>
    <dgm:pt modelId="{80EAD951-B6B4-4034-8CD2-E6854CAA42E7}" type="pres">
      <dgm:prSet presAssocID="{CD560E4B-5EFD-4245-BF4A-BEB44A850319}" presName="composite" presStyleCnt="0"/>
      <dgm:spPr/>
    </dgm:pt>
    <dgm:pt modelId="{0800216F-ECC6-48D3-9EF0-58EE92293D15}" type="pres">
      <dgm:prSet presAssocID="{CD560E4B-5EFD-4245-BF4A-BEB44A850319}" presName="parTx" presStyleLbl="node1" presStyleIdx="0" presStyleCnt="4">
        <dgm:presLayoutVars>
          <dgm:chMax val="0"/>
          <dgm:chPref val="0"/>
          <dgm:bulletEnabled val="1"/>
        </dgm:presLayoutVars>
      </dgm:prSet>
      <dgm:spPr/>
    </dgm:pt>
    <dgm:pt modelId="{99296179-CB2E-47E3-91BB-27AE51C8A942}" type="pres">
      <dgm:prSet presAssocID="{CD560E4B-5EFD-4245-BF4A-BEB44A850319}" presName="parSh" presStyleLbl="node1" presStyleIdx="0" presStyleCnt="4"/>
      <dgm:spPr/>
    </dgm:pt>
    <dgm:pt modelId="{AB33991E-D13A-4879-B7BB-E0262213FCBD}" type="pres">
      <dgm:prSet presAssocID="{CD560E4B-5EFD-4245-BF4A-BEB44A850319}" presName="desTx" presStyleLbl="fgAcc1" presStyleIdx="0" presStyleCnt="4" custAng="10800000" custFlipVert="1" custScaleX="108448" custScaleY="100000">
        <dgm:presLayoutVars>
          <dgm:bulletEnabled val="1"/>
        </dgm:presLayoutVars>
      </dgm:prSet>
      <dgm:spPr/>
    </dgm:pt>
    <dgm:pt modelId="{CE83CF90-D846-41D8-9B3D-7D76A5C26728}" type="pres">
      <dgm:prSet presAssocID="{50FE7787-ECD9-437D-9387-5C6F763A6E20}" presName="sibTrans" presStyleLbl="sibTrans2D1" presStyleIdx="0" presStyleCnt="3"/>
      <dgm:spPr/>
    </dgm:pt>
    <dgm:pt modelId="{B18F293B-D92D-4FE8-9411-74714BFCFE30}" type="pres">
      <dgm:prSet presAssocID="{50FE7787-ECD9-437D-9387-5C6F763A6E20}" presName="connTx" presStyleLbl="sibTrans2D1" presStyleIdx="0" presStyleCnt="3"/>
      <dgm:spPr/>
    </dgm:pt>
    <dgm:pt modelId="{1321D525-74C7-4ADB-B4B7-46937C38AB5D}" type="pres">
      <dgm:prSet presAssocID="{0D6D6D48-283A-4378-B2AD-3DD110137AB7}" presName="composite" presStyleCnt="0"/>
      <dgm:spPr/>
    </dgm:pt>
    <dgm:pt modelId="{3BE45899-0C2E-42EC-9AA7-E88CFA7D4B00}" type="pres">
      <dgm:prSet presAssocID="{0D6D6D48-283A-4378-B2AD-3DD110137AB7}" presName="parTx" presStyleLbl="node1" presStyleIdx="0" presStyleCnt="4">
        <dgm:presLayoutVars>
          <dgm:chMax val="0"/>
          <dgm:chPref val="0"/>
          <dgm:bulletEnabled val="1"/>
        </dgm:presLayoutVars>
      </dgm:prSet>
      <dgm:spPr/>
    </dgm:pt>
    <dgm:pt modelId="{7537BB7E-D5C9-45EA-8CCE-7B000D56ECB3}" type="pres">
      <dgm:prSet presAssocID="{0D6D6D48-283A-4378-B2AD-3DD110137AB7}" presName="parSh" presStyleLbl="node1" presStyleIdx="1" presStyleCnt="4"/>
      <dgm:spPr/>
    </dgm:pt>
    <dgm:pt modelId="{CCF928B5-A2AD-445A-ACF6-67D3AA3BD77D}" type="pres">
      <dgm:prSet presAssocID="{0D6D6D48-283A-4378-B2AD-3DD110137AB7}" presName="desTx" presStyleLbl="fgAcc1" presStyleIdx="1" presStyleCnt="4">
        <dgm:presLayoutVars>
          <dgm:bulletEnabled val="1"/>
        </dgm:presLayoutVars>
      </dgm:prSet>
      <dgm:spPr/>
    </dgm:pt>
    <dgm:pt modelId="{E4D26753-B1C7-4E2E-8696-9372D10E198C}" type="pres">
      <dgm:prSet presAssocID="{9E8AAF5F-FED1-4459-B574-51C82D825141}" presName="sibTrans" presStyleLbl="sibTrans2D1" presStyleIdx="1" presStyleCnt="3"/>
      <dgm:spPr/>
    </dgm:pt>
    <dgm:pt modelId="{5DB9320F-0867-41BB-9030-EEF238090DB5}" type="pres">
      <dgm:prSet presAssocID="{9E8AAF5F-FED1-4459-B574-51C82D825141}" presName="connTx" presStyleLbl="sibTrans2D1" presStyleIdx="1" presStyleCnt="3"/>
      <dgm:spPr/>
    </dgm:pt>
    <dgm:pt modelId="{82B53313-7CC3-4001-B84A-F9629889F6A4}" type="pres">
      <dgm:prSet presAssocID="{3A24BC86-0A14-4F88-867D-2A1B95F78627}" presName="composite" presStyleCnt="0"/>
      <dgm:spPr/>
    </dgm:pt>
    <dgm:pt modelId="{CF7FF562-F6F8-4E2A-9698-2851024BEA5F}" type="pres">
      <dgm:prSet presAssocID="{3A24BC86-0A14-4F88-867D-2A1B95F78627}" presName="parTx" presStyleLbl="node1" presStyleIdx="1" presStyleCnt="4">
        <dgm:presLayoutVars>
          <dgm:chMax val="0"/>
          <dgm:chPref val="0"/>
          <dgm:bulletEnabled val="1"/>
        </dgm:presLayoutVars>
      </dgm:prSet>
      <dgm:spPr/>
    </dgm:pt>
    <dgm:pt modelId="{5D18FECA-45AE-4B44-926C-B64251314625}" type="pres">
      <dgm:prSet presAssocID="{3A24BC86-0A14-4F88-867D-2A1B95F78627}" presName="parSh" presStyleLbl="node1" presStyleIdx="2" presStyleCnt="4"/>
      <dgm:spPr/>
    </dgm:pt>
    <dgm:pt modelId="{8DF86A90-A763-45BD-890C-53F9CB6D7106}" type="pres">
      <dgm:prSet presAssocID="{3A24BC86-0A14-4F88-867D-2A1B95F78627}" presName="desTx" presStyleLbl="fgAcc1" presStyleIdx="2" presStyleCnt="4">
        <dgm:presLayoutVars>
          <dgm:bulletEnabled val="1"/>
        </dgm:presLayoutVars>
      </dgm:prSet>
      <dgm:spPr/>
    </dgm:pt>
    <dgm:pt modelId="{936B25EE-847D-4508-93D1-AC512860D169}" type="pres">
      <dgm:prSet presAssocID="{5DA9BA88-7985-4E04-8F36-F8BFFB7496DA}" presName="sibTrans" presStyleLbl="sibTrans2D1" presStyleIdx="2" presStyleCnt="3"/>
      <dgm:spPr/>
    </dgm:pt>
    <dgm:pt modelId="{3F190FCC-B0FA-40F6-8A24-E685E993EB3D}" type="pres">
      <dgm:prSet presAssocID="{5DA9BA88-7985-4E04-8F36-F8BFFB7496DA}" presName="connTx" presStyleLbl="sibTrans2D1" presStyleIdx="2" presStyleCnt="3"/>
      <dgm:spPr/>
    </dgm:pt>
    <dgm:pt modelId="{1F833C13-B73A-4023-8FA8-FEFDAB9ABA53}" type="pres">
      <dgm:prSet presAssocID="{FA4103C0-CEEF-43AE-8F93-5A2B0FD3CF12}" presName="composite" presStyleCnt="0"/>
      <dgm:spPr/>
    </dgm:pt>
    <dgm:pt modelId="{5FB756D0-8E1D-4C02-80CB-25C5595C5247}" type="pres">
      <dgm:prSet presAssocID="{FA4103C0-CEEF-43AE-8F93-5A2B0FD3CF12}" presName="parTx" presStyleLbl="node1" presStyleIdx="2" presStyleCnt="4">
        <dgm:presLayoutVars>
          <dgm:chMax val="0"/>
          <dgm:chPref val="0"/>
          <dgm:bulletEnabled val="1"/>
        </dgm:presLayoutVars>
      </dgm:prSet>
      <dgm:spPr/>
    </dgm:pt>
    <dgm:pt modelId="{A3367FCB-C2AD-4780-AB1F-33DDE2D679F4}" type="pres">
      <dgm:prSet presAssocID="{FA4103C0-CEEF-43AE-8F93-5A2B0FD3CF12}" presName="parSh" presStyleLbl="node1" presStyleIdx="3" presStyleCnt="4"/>
      <dgm:spPr/>
    </dgm:pt>
    <dgm:pt modelId="{D6E6DF68-CD55-4E7C-A81E-B6DDEAE15E6C}" type="pres">
      <dgm:prSet presAssocID="{FA4103C0-CEEF-43AE-8F93-5A2B0FD3CF12}" presName="desTx" presStyleLbl="fgAcc1" presStyleIdx="3" presStyleCnt="4" custLinFactNeighborY="-463">
        <dgm:presLayoutVars>
          <dgm:bulletEnabled val="1"/>
        </dgm:presLayoutVars>
      </dgm:prSet>
      <dgm:spPr/>
    </dgm:pt>
  </dgm:ptLst>
  <dgm:cxnLst>
    <dgm:cxn modelId="{23925F05-BE40-4CCC-8E0C-DC427C09241E}" type="presOf" srcId="{CD560E4B-5EFD-4245-BF4A-BEB44A850319}" destId="{99296179-CB2E-47E3-91BB-27AE51C8A942}" srcOrd="1" destOrd="0" presId="urn:microsoft.com/office/officeart/2005/8/layout/process3"/>
    <dgm:cxn modelId="{D072A310-007E-47B1-B799-1B2AE1A90BE0}" type="presOf" srcId="{5DA9BA88-7985-4E04-8F36-F8BFFB7496DA}" destId="{936B25EE-847D-4508-93D1-AC512860D169}" srcOrd="0" destOrd="0" presId="urn:microsoft.com/office/officeart/2005/8/layout/process3"/>
    <dgm:cxn modelId="{109A4715-5D39-4F0A-AC36-DE85F68309BE}" type="presOf" srcId="{BA420320-E59D-44EE-98D5-3DA3A17F5B6E}" destId="{D6E6DF68-CD55-4E7C-A81E-B6DDEAE15E6C}" srcOrd="0" destOrd="1" presId="urn:microsoft.com/office/officeart/2005/8/layout/process3"/>
    <dgm:cxn modelId="{F30E041D-827B-4E7A-BA11-75089D7B2E62}" type="presOf" srcId="{5E45ADC3-E973-4B0C-8796-F82FEC378A39}" destId="{CCF928B5-A2AD-445A-ACF6-67D3AA3BD77D}" srcOrd="0" destOrd="1" presId="urn:microsoft.com/office/officeart/2005/8/layout/process3"/>
    <dgm:cxn modelId="{ECFF4624-590E-4E2B-8685-225E6CD3DCF2}" type="presOf" srcId="{9E8AAF5F-FED1-4459-B574-51C82D825141}" destId="{5DB9320F-0867-41BB-9030-EEF238090DB5}" srcOrd="1" destOrd="0" presId="urn:microsoft.com/office/officeart/2005/8/layout/process3"/>
    <dgm:cxn modelId="{A0F68427-7D52-4173-9F18-786F05AA29FC}" srcId="{FA4103C0-CEEF-43AE-8F93-5A2B0FD3CF12}" destId="{BA420320-E59D-44EE-98D5-3DA3A17F5B6E}" srcOrd="1" destOrd="0" parTransId="{EFDD8DA3-8A78-46F6-BFEE-A8A89170D975}" sibTransId="{E8C620BA-D31F-4140-B857-1932580EAB2F}"/>
    <dgm:cxn modelId="{917EA238-9AD9-4F65-AD6D-C1C17F7AC39F}" type="presOf" srcId="{436154F0-CCBF-440E-91FD-28C8591FA854}" destId="{8DF86A90-A763-45BD-890C-53F9CB6D7106}" srcOrd="0" destOrd="1" presId="urn:microsoft.com/office/officeart/2005/8/layout/process3"/>
    <dgm:cxn modelId="{EA625E5D-5424-499C-BE85-FF410AFD2DB1}" srcId="{0D6D6D48-283A-4378-B2AD-3DD110137AB7}" destId="{3F5BCE6E-1752-46F3-B311-3D6F5AF182AA}" srcOrd="0" destOrd="0" parTransId="{BEA04530-2B24-4410-AF50-1E7F5797898B}" sibTransId="{7EA00104-D579-41C6-BC01-68B129C2E3BF}"/>
    <dgm:cxn modelId="{2E3A3A60-17AE-40F6-B5C9-4BD848240B60}" srcId="{3A24BC86-0A14-4F88-867D-2A1B95F78627}" destId="{55F3AA9E-9FD8-414A-8411-4FDFA768EDE4}" srcOrd="0" destOrd="0" parTransId="{F81FC2E6-72EA-432D-A304-4181BEAFE6C9}" sibTransId="{AC430EB4-69FE-4702-9220-9DC23998FA6F}"/>
    <dgm:cxn modelId="{8ACB2A61-9091-4140-A90C-0883671417DC}" srcId="{CD560E4B-5EFD-4245-BF4A-BEB44A850319}" destId="{FBD07A92-EB73-4FAF-B648-20512DDFAE7B}" srcOrd="2" destOrd="0" parTransId="{F55FC21A-4300-4261-BAED-38B9E62794B8}" sibTransId="{FE6D0A57-4B54-4D47-8353-FAEB1DA92E5E}"/>
    <dgm:cxn modelId="{EBEF3C61-B9BF-4284-920B-B6C97DF4EED5}" type="presOf" srcId="{5DA9BA88-7985-4E04-8F36-F8BFFB7496DA}" destId="{3F190FCC-B0FA-40F6-8A24-E685E993EB3D}" srcOrd="1" destOrd="0" presId="urn:microsoft.com/office/officeart/2005/8/layout/process3"/>
    <dgm:cxn modelId="{24C87241-44E0-4BE2-B6AA-6983BAEDE206}" type="presOf" srcId="{7DEBD98C-3FD2-4DAA-9968-1116D005CDE2}" destId="{D6E6DF68-CD55-4E7C-A81E-B6DDEAE15E6C}" srcOrd="0" destOrd="0" presId="urn:microsoft.com/office/officeart/2005/8/layout/process3"/>
    <dgm:cxn modelId="{57152366-3E11-4E19-98E6-E73E7478A19E}" srcId="{DEA91710-8803-454F-BDDE-568193BF5C28}" destId="{FA4103C0-CEEF-43AE-8F93-5A2B0FD3CF12}" srcOrd="3" destOrd="0" parTransId="{8135710D-8977-4875-B239-B9AE5F5C1DCA}" sibTransId="{83106EDA-44EA-4D2B-891C-061BA6A65F80}"/>
    <dgm:cxn modelId="{0DA87947-38E3-411D-BD5F-8A22FEC0C4F9}" type="presOf" srcId="{CD560E4B-5EFD-4245-BF4A-BEB44A850319}" destId="{0800216F-ECC6-48D3-9EF0-58EE92293D15}" srcOrd="0" destOrd="0" presId="urn:microsoft.com/office/officeart/2005/8/layout/process3"/>
    <dgm:cxn modelId="{52631668-5132-4471-A6A7-2BC13F42E33C}" type="presOf" srcId="{55F3AA9E-9FD8-414A-8411-4FDFA768EDE4}" destId="{8DF86A90-A763-45BD-890C-53F9CB6D7106}" srcOrd="0" destOrd="0" presId="urn:microsoft.com/office/officeart/2005/8/layout/process3"/>
    <dgm:cxn modelId="{A59DD369-741A-409D-8C54-3FA0BF1739C9}" type="presOf" srcId="{DEA91710-8803-454F-BDDE-568193BF5C28}" destId="{EDAA0B6F-6218-4F5B-9A71-5496D37250D3}" srcOrd="0" destOrd="0" presId="urn:microsoft.com/office/officeart/2005/8/layout/process3"/>
    <dgm:cxn modelId="{96B05B4F-D333-4565-9F40-3CB2FE813A73}" srcId="{CD560E4B-5EFD-4245-BF4A-BEB44A850319}" destId="{A449AFFC-27D3-4FC9-98F2-8363CEB10355}" srcOrd="0" destOrd="0" parTransId="{5854F346-D361-4E4F-B2A3-0C5BA7C93B40}" sibTransId="{D88C6846-7F99-45B6-8F5C-48847385A9DF}"/>
    <dgm:cxn modelId="{4E706854-C516-47E2-A92F-FC35F51353B5}" type="presOf" srcId="{62BD4BCD-1B33-4AC3-A79B-2909A412EA5B}" destId="{D6E6DF68-CD55-4E7C-A81E-B6DDEAE15E6C}" srcOrd="0" destOrd="2" presId="urn:microsoft.com/office/officeart/2005/8/layout/process3"/>
    <dgm:cxn modelId="{EE984C75-352C-482F-8DCD-318C9B6EBF5C}" type="presOf" srcId="{4A2FEAF1-139B-4B36-AB54-C8860011CA10}" destId="{AB33991E-D13A-4879-B7BB-E0262213FCBD}" srcOrd="0" destOrd="1" presId="urn:microsoft.com/office/officeart/2005/8/layout/process3"/>
    <dgm:cxn modelId="{365A1756-B8DD-4530-A535-F9BF065259A4}" srcId="{FA4103C0-CEEF-43AE-8F93-5A2B0FD3CF12}" destId="{7DEBD98C-3FD2-4DAA-9968-1116D005CDE2}" srcOrd="0" destOrd="0" parTransId="{9C01CFB6-7B21-436E-8579-01C7A8741C95}" sibTransId="{5E46EE66-1B72-4904-B426-B441B7F6B98A}"/>
    <dgm:cxn modelId="{4B59AD56-08DA-44C8-99B4-56C991BAF42F}" type="presOf" srcId="{3A24BC86-0A14-4F88-867D-2A1B95F78627}" destId="{CF7FF562-F6F8-4E2A-9698-2851024BEA5F}" srcOrd="0" destOrd="0" presId="urn:microsoft.com/office/officeart/2005/8/layout/process3"/>
    <dgm:cxn modelId="{FC4D3777-D4F2-4AB6-918B-D5B98EEE86CF}" srcId="{3A24BC86-0A14-4F88-867D-2A1B95F78627}" destId="{436154F0-CCBF-440E-91FD-28C8591FA854}" srcOrd="1" destOrd="0" parTransId="{64E2D9D2-E000-4341-B034-CC0DBA050DD3}" sibTransId="{6FD80303-E1CA-488F-914A-EBA3894BE34A}"/>
    <dgm:cxn modelId="{6BB7C67D-D0D4-4D62-A647-A0A5B4394CBC}" srcId="{DEA91710-8803-454F-BDDE-568193BF5C28}" destId="{3A24BC86-0A14-4F88-867D-2A1B95F78627}" srcOrd="2" destOrd="0" parTransId="{ED2B9389-98F7-496B-9AE2-B833C262AF78}" sibTransId="{5DA9BA88-7985-4E04-8F36-F8BFFB7496DA}"/>
    <dgm:cxn modelId="{82B5CA89-760F-4C2D-9DE6-1C0BE4A570E2}" type="presOf" srcId="{50FE7787-ECD9-437D-9387-5C6F763A6E20}" destId="{B18F293B-D92D-4FE8-9411-74714BFCFE30}" srcOrd="1" destOrd="0" presId="urn:microsoft.com/office/officeart/2005/8/layout/process3"/>
    <dgm:cxn modelId="{7E145897-79D3-485E-BD55-BBC62F1D64BF}" type="presOf" srcId="{0D6D6D48-283A-4378-B2AD-3DD110137AB7}" destId="{3BE45899-0C2E-42EC-9AA7-E88CFA7D4B00}" srcOrd="0" destOrd="0" presId="urn:microsoft.com/office/officeart/2005/8/layout/process3"/>
    <dgm:cxn modelId="{D35E89A0-F8CC-4810-8413-3330338737FF}" type="presOf" srcId="{87C937F0-579B-4ABC-9721-8F318FFE8E8C}" destId="{8DF86A90-A763-45BD-890C-53F9CB6D7106}" srcOrd="0" destOrd="2" presId="urn:microsoft.com/office/officeart/2005/8/layout/process3"/>
    <dgm:cxn modelId="{F5C554B1-FF44-4146-8944-E48C7561CE4F}" type="presOf" srcId="{FA4103C0-CEEF-43AE-8F93-5A2B0FD3CF12}" destId="{5FB756D0-8E1D-4C02-80CB-25C5595C5247}" srcOrd="0" destOrd="0" presId="urn:microsoft.com/office/officeart/2005/8/layout/process3"/>
    <dgm:cxn modelId="{065983B1-B6E3-45D3-8D55-A8DEF7118DBC}" type="presOf" srcId="{A449AFFC-27D3-4FC9-98F2-8363CEB10355}" destId="{AB33991E-D13A-4879-B7BB-E0262213FCBD}" srcOrd="0" destOrd="0" presId="urn:microsoft.com/office/officeart/2005/8/layout/process3"/>
    <dgm:cxn modelId="{8137D3B5-5EC0-4209-B458-7517BD681753}" srcId="{0D6D6D48-283A-4378-B2AD-3DD110137AB7}" destId="{5E45ADC3-E973-4B0C-8796-F82FEC378A39}" srcOrd="1" destOrd="0" parTransId="{42E04ABD-9732-4ECF-9137-22733AADF910}" sibTransId="{069776DF-865E-4CC0-863F-D5A8D40FF711}"/>
    <dgm:cxn modelId="{A3D3BFB6-8609-436D-B04C-AD75B88CD781}" srcId="{CD560E4B-5EFD-4245-BF4A-BEB44A850319}" destId="{4A2FEAF1-139B-4B36-AB54-C8860011CA10}" srcOrd="1" destOrd="0" parTransId="{1C947510-644C-43A9-822D-8E56D4C13FDB}" sibTransId="{8D0CF997-7EE9-4852-BFC4-73BAEED08B78}"/>
    <dgm:cxn modelId="{22A449BD-9072-4A08-A955-AA8468BBD840}" type="presOf" srcId="{3F5BCE6E-1752-46F3-B311-3D6F5AF182AA}" destId="{CCF928B5-A2AD-445A-ACF6-67D3AA3BD77D}" srcOrd="0" destOrd="0" presId="urn:microsoft.com/office/officeart/2005/8/layout/process3"/>
    <dgm:cxn modelId="{9F5FA8CC-FE3F-4569-AA0B-98E2F0928655}" type="presOf" srcId="{FA4103C0-CEEF-43AE-8F93-5A2B0FD3CF12}" destId="{A3367FCB-C2AD-4780-AB1F-33DDE2D679F4}" srcOrd="1" destOrd="0" presId="urn:microsoft.com/office/officeart/2005/8/layout/process3"/>
    <dgm:cxn modelId="{328984E2-9D99-454B-A311-9251D2ACF329}" srcId="{3A24BC86-0A14-4F88-867D-2A1B95F78627}" destId="{87C937F0-579B-4ABC-9721-8F318FFE8E8C}" srcOrd="2" destOrd="0" parTransId="{A11A2BE4-009B-45FE-A1D9-0E639D3F7855}" sibTransId="{6D83BDC9-A1B9-4C36-98E4-D7974E6DA58A}"/>
    <dgm:cxn modelId="{6BF352E3-6AF4-4DA6-ACE1-915DEEDC815B}" type="presOf" srcId="{9E8AAF5F-FED1-4459-B574-51C82D825141}" destId="{E4D26753-B1C7-4E2E-8696-9372D10E198C}" srcOrd="0" destOrd="0" presId="urn:microsoft.com/office/officeart/2005/8/layout/process3"/>
    <dgm:cxn modelId="{7818F6E5-7619-480A-8059-0B8D8D845210}" type="presOf" srcId="{FBD07A92-EB73-4FAF-B648-20512DDFAE7B}" destId="{AB33991E-D13A-4879-B7BB-E0262213FCBD}" srcOrd="0" destOrd="2" presId="urn:microsoft.com/office/officeart/2005/8/layout/process3"/>
    <dgm:cxn modelId="{C14E78E6-E412-44B0-A694-52D5C2AAA09E}" type="presOf" srcId="{0D6D6D48-283A-4378-B2AD-3DD110137AB7}" destId="{7537BB7E-D5C9-45EA-8CCE-7B000D56ECB3}" srcOrd="1" destOrd="0" presId="urn:microsoft.com/office/officeart/2005/8/layout/process3"/>
    <dgm:cxn modelId="{1818ADE8-49B5-46EC-9B15-C4F1D35A6CE7}" srcId="{DEA91710-8803-454F-BDDE-568193BF5C28}" destId="{0D6D6D48-283A-4378-B2AD-3DD110137AB7}" srcOrd="1" destOrd="0" parTransId="{54F53108-51AF-45CB-BC6D-8FC4F0EEE630}" sibTransId="{9E8AAF5F-FED1-4459-B574-51C82D825141}"/>
    <dgm:cxn modelId="{07E7ACE9-FEE4-464F-A017-8FF822A6F958}" srcId="{DEA91710-8803-454F-BDDE-568193BF5C28}" destId="{CD560E4B-5EFD-4245-BF4A-BEB44A850319}" srcOrd="0" destOrd="0" parTransId="{308298E1-0AED-4115-AA66-4040B9875B89}" sibTransId="{50FE7787-ECD9-437D-9387-5C6F763A6E20}"/>
    <dgm:cxn modelId="{B4902DEF-10AA-44D5-91F3-7A76AE1B52A2}" srcId="{FA4103C0-CEEF-43AE-8F93-5A2B0FD3CF12}" destId="{62BD4BCD-1B33-4AC3-A79B-2909A412EA5B}" srcOrd="2" destOrd="0" parTransId="{85317F9D-6835-46C3-A19C-3E281AA73EF0}" sibTransId="{72E7E5B6-04A5-409E-93F0-6C643D5E16C1}"/>
    <dgm:cxn modelId="{A76D6FF3-09A4-4F30-90A4-A52A6F88CB8E}" type="presOf" srcId="{50FE7787-ECD9-437D-9387-5C6F763A6E20}" destId="{CE83CF90-D846-41D8-9B3D-7D76A5C26728}" srcOrd="0" destOrd="0" presId="urn:microsoft.com/office/officeart/2005/8/layout/process3"/>
    <dgm:cxn modelId="{C347D5F8-B527-4A0B-93AB-B6B965B51575}" type="presOf" srcId="{3A24BC86-0A14-4F88-867D-2A1B95F78627}" destId="{5D18FECA-45AE-4B44-926C-B64251314625}" srcOrd="1" destOrd="0" presId="urn:microsoft.com/office/officeart/2005/8/layout/process3"/>
    <dgm:cxn modelId="{72A41F4D-2387-46F2-8230-70DE217B636C}" type="presParOf" srcId="{EDAA0B6F-6218-4F5B-9A71-5496D37250D3}" destId="{80EAD951-B6B4-4034-8CD2-E6854CAA42E7}" srcOrd="0" destOrd="0" presId="urn:microsoft.com/office/officeart/2005/8/layout/process3"/>
    <dgm:cxn modelId="{3852CF13-6950-4956-A988-3010642E9972}" type="presParOf" srcId="{80EAD951-B6B4-4034-8CD2-E6854CAA42E7}" destId="{0800216F-ECC6-48D3-9EF0-58EE92293D15}" srcOrd="0" destOrd="0" presId="urn:microsoft.com/office/officeart/2005/8/layout/process3"/>
    <dgm:cxn modelId="{3171C3EE-DCB0-43A1-B17D-11C6422463A5}" type="presParOf" srcId="{80EAD951-B6B4-4034-8CD2-E6854CAA42E7}" destId="{99296179-CB2E-47E3-91BB-27AE51C8A942}" srcOrd="1" destOrd="0" presId="urn:microsoft.com/office/officeart/2005/8/layout/process3"/>
    <dgm:cxn modelId="{D32E3B56-20C0-4108-9D43-743F449A11EF}" type="presParOf" srcId="{80EAD951-B6B4-4034-8CD2-E6854CAA42E7}" destId="{AB33991E-D13A-4879-B7BB-E0262213FCBD}" srcOrd="2" destOrd="0" presId="urn:microsoft.com/office/officeart/2005/8/layout/process3"/>
    <dgm:cxn modelId="{56E05B5B-B72F-4631-95C8-01CEF2F779CF}" type="presParOf" srcId="{EDAA0B6F-6218-4F5B-9A71-5496D37250D3}" destId="{CE83CF90-D846-41D8-9B3D-7D76A5C26728}" srcOrd="1" destOrd="0" presId="urn:microsoft.com/office/officeart/2005/8/layout/process3"/>
    <dgm:cxn modelId="{6855E418-65BA-4BD6-AE33-13D474D7E277}" type="presParOf" srcId="{CE83CF90-D846-41D8-9B3D-7D76A5C26728}" destId="{B18F293B-D92D-4FE8-9411-74714BFCFE30}" srcOrd="0" destOrd="0" presId="urn:microsoft.com/office/officeart/2005/8/layout/process3"/>
    <dgm:cxn modelId="{4DED7269-3CE8-4716-9F91-29535CEB78F5}" type="presParOf" srcId="{EDAA0B6F-6218-4F5B-9A71-5496D37250D3}" destId="{1321D525-74C7-4ADB-B4B7-46937C38AB5D}" srcOrd="2" destOrd="0" presId="urn:microsoft.com/office/officeart/2005/8/layout/process3"/>
    <dgm:cxn modelId="{94D82C2C-343C-4933-BBE7-D73C58A7CF72}" type="presParOf" srcId="{1321D525-74C7-4ADB-B4B7-46937C38AB5D}" destId="{3BE45899-0C2E-42EC-9AA7-E88CFA7D4B00}" srcOrd="0" destOrd="0" presId="urn:microsoft.com/office/officeart/2005/8/layout/process3"/>
    <dgm:cxn modelId="{DE8E18F0-C8B1-4390-BD11-2BAAEC1B3EA4}" type="presParOf" srcId="{1321D525-74C7-4ADB-B4B7-46937C38AB5D}" destId="{7537BB7E-D5C9-45EA-8CCE-7B000D56ECB3}" srcOrd="1" destOrd="0" presId="urn:microsoft.com/office/officeart/2005/8/layout/process3"/>
    <dgm:cxn modelId="{BF0F1AE3-E539-46AE-9B82-B65EC46F92CD}" type="presParOf" srcId="{1321D525-74C7-4ADB-B4B7-46937C38AB5D}" destId="{CCF928B5-A2AD-445A-ACF6-67D3AA3BD77D}" srcOrd="2" destOrd="0" presId="urn:microsoft.com/office/officeart/2005/8/layout/process3"/>
    <dgm:cxn modelId="{8A8F1C6A-886E-4413-B2CD-3EA661EEB7A0}" type="presParOf" srcId="{EDAA0B6F-6218-4F5B-9A71-5496D37250D3}" destId="{E4D26753-B1C7-4E2E-8696-9372D10E198C}" srcOrd="3" destOrd="0" presId="urn:microsoft.com/office/officeart/2005/8/layout/process3"/>
    <dgm:cxn modelId="{80187AC3-2878-4435-A3BD-341C269E7B30}" type="presParOf" srcId="{E4D26753-B1C7-4E2E-8696-9372D10E198C}" destId="{5DB9320F-0867-41BB-9030-EEF238090DB5}" srcOrd="0" destOrd="0" presId="urn:microsoft.com/office/officeart/2005/8/layout/process3"/>
    <dgm:cxn modelId="{456D7446-B4B4-4CD7-9C90-8B2C4C5570DF}" type="presParOf" srcId="{EDAA0B6F-6218-4F5B-9A71-5496D37250D3}" destId="{82B53313-7CC3-4001-B84A-F9629889F6A4}" srcOrd="4" destOrd="0" presId="urn:microsoft.com/office/officeart/2005/8/layout/process3"/>
    <dgm:cxn modelId="{714D3E4E-10F8-4516-BC70-8ACACD399742}" type="presParOf" srcId="{82B53313-7CC3-4001-B84A-F9629889F6A4}" destId="{CF7FF562-F6F8-4E2A-9698-2851024BEA5F}" srcOrd="0" destOrd="0" presId="urn:microsoft.com/office/officeart/2005/8/layout/process3"/>
    <dgm:cxn modelId="{A4D41DD2-EFF3-4367-9159-A2B9C1AC46B8}" type="presParOf" srcId="{82B53313-7CC3-4001-B84A-F9629889F6A4}" destId="{5D18FECA-45AE-4B44-926C-B64251314625}" srcOrd="1" destOrd="0" presId="urn:microsoft.com/office/officeart/2005/8/layout/process3"/>
    <dgm:cxn modelId="{1E9981B6-8DA0-46D3-87C7-A8F4AC3568BE}" type="presParOf" srcId="{82B53313-7CC3-4001-B84A-F9629889F6A4}" destId="{8DF86A90-A763-45BD-890C-53F9CB6D7106}" srcOrd="2" destOrd="0" presId="urn:microsoft.com/office/officeart/2005/8/layout/process3"/>
    <dgm:cxn modelId="{32116FD8-739C-4ECC-8EEA-B3CBF6E1A955}" type="presParOf" srcId="{EDAA0B6F-6218-4F5B-9A71-5496D37250D3}" destId="{936B25EE-847D-4508-93D1-AC512860D169}" srcOrd="5" destOrd="0" presId="urn:microsoft.com/office/officeart/2005/8/layout/process3"/>
    <dgm:cxn modelId="{AF74A3E0-F899-4F3F-803A-36F99D5C3A78}" type="presParOf" srcId="{936B25EE-847D-4508-93D1-AC512860D169}" destId="{3F190FCC-B0FA-40F6-8A24-E685E993EB3D}" srcOrd="0" destOrd="0" presId="urn:microsoft.com/office/officeart/2005/8/layout/process3"/>
    <dgm:cxn modelId="{1A155B45-93A6-49D4-BAD2-C80193BE9775}" type="presParOf" srcId="{EDAA0B6F-6218-4F5B-9A71-5496D37250D3}" destId="{1F833C13-B73A-4023-8FA8-FEFDAB9ABA53}" srcOrd="6" destOrd="0" presId="urn:microsoft.com/office/officeart/2005/8/layout/process3"/>
    <dgm:cxn modelId="{1BD25D97-614A-4EDF-9DBC-434B2FBEC297}" type="presParOf" srcId="{1F833C13-B73A-4023-8FA8-FEFDAB9ABA53}" destId="{5FB756D0-8E1D-4C02-80CB-25C5595C5247}" srcOrd="0" destOrd="0" presId="urn:microsoft.com/office/officeart/2005/8/layout/process3"/>
    <dgm:cxn modelId="{2B6626C4-55D5-4B5F-8083-B4F6316621A3}" type="presParOf" srcId="{1F833C13-B73A-4023-8FA8-FEFDAB9ABA53}" destId="{A3367FCB-C2AD-4780-AB1F-33DDE2D679F4}" srcOrd="1" destOrd="0" presId="urn:microsoft.com/office/officeart/2005/8/layout/process3"/>
    <dgm:cxn modelId="{CA9165FF-22C1-43D4-A99F-E4ACF6DA9FBD}" type="presParOf" srcId="{1F833C13-B73A-4023-8FA8-FEFDAB9ABA53}" destId="{D6E6DF68-CD55-4E7C-A81E-B6DDEAE15E6C}"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ECFD5B-75FB-44AE-B37D-D15E7B784F76}">
      <dsp:nvSpPr>
        <dsp:cNvPr id="0" name=""/>
        <dsp:cNvSpPr/>
      </dsp:nvSpPr>
      <dsp:spPr>
        <a:xfrm>
          <a:off x="9199" y="263258"/>
          <a:ext cx="2749721" cy="203651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Analyze the </a:t>
          </a:r>
          <a:r>
            <a:rPr lang="en-US" sz="2200" kern="1200" err="1"/>
            <a:t>Fama</a:t>
          </a:r>
          <a:r>
            <a:rPr lang="en-US" sz="2200" kern="1200"/>
            <a:t>-French five Factor model to evaluate if there is enough diversification for a trading strategy</a:t>
          </a:r>
        </a:p>
      </dsp:txBody>
      <dsp:txXfrm>
        <a:off x="68846" y="322905"/>
        <a:ext cx="2630427" cy="1917218"/>
      </dsp:txXfrm>
    </dsp:sp>
    <dsp:sp modelId="{23227642-2D71-4F26-97D9-D984D92F5C35}">
      <dsp:nvSpPr>
        <dsp:cNvPr id="0" name=""/>
        <dsp:cNvSpPr/>
      </dsp:nvSpPr>
      <dsp:spPr>
        <a:xfrm>
          <a:off x="3033893" y="940549"/>
          <a:ext cx="582940" cy="68193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033893" y="1076935"/>
        <a:ext cx="408058" cy="409158"/>
      </dsp:txXfrm>
    </dsp:sp>
    <dsp:sp modelId="{0B503E47-D3E6-426C-B017-EC0533B135E7}">
      <dsp:nvSpPr>
        <dsp:cNvPr id="0" name=""/>
        <dsp:cNvSpPr/>
      </dsp:nvSpPr>
      <dsp:spPr>
        <a:xfrm>
          <a:off x="3858809" y="263258"/>
          <a:ext cx="2749721" cy="2036512"/>
        </a:xfrm>
        <a:prstGeom prst="roundRect">
          <a:avLst>
            <a:gd name="adj" fmla="val 10000"/>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Build a robust model to measure the economic cycle in a robust way</a:t>
          </a:r>
        </a:p>
      </dsp:txBody>
      <dsp:txXfrm>
        <a:off x="3918456" y="322905"/>
        <a:ext cx="2630427" cy="1917218"/>
      </dsp:txXfrm>
    </dsp:sp>
    <dsp:sp modelId="{40F6F981-20F0-4621-BAC0-385BC455FDCB}">
      <dsp:nvSpPr>
        <dsp:cNvPr id="0" name=""/>
        <dsp:cNvSpPr/>
      </dsp:nvSpPr>
      <dsp:spPr>
        <a:xfrm>
          <a:off x="6883502" y="940549"/>
          <a:ext cx="582940" cy="681930"/>
        </a:xfrm>
        <a:prstGeom prst="rightArrow">
          <a:avLst>
            <a:gd name="adj1" fmla="val 60000"/>
            <a:gd name="adj2" fmla="val 5000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6883502" y="1076935"/>
        <a:ext cx="408058" cy="409158"/>
      </dsp:txXfrm>
    </dsp:sp>
    <dsp:sp modelId="{B601089C-A488-4AE9-BA5A-FE9C0804D459}">
      <dsp:nvSpPr>
        <dsp:cNvPr id="0" name=""/>
        <dsp:cNvSpPr/>
      </dsp:nvSpPr>
      <dsp:spPr>
        <a:xfrm>
          <a:off x="7708419" y="263258"/>
          <a:ext cx="2749721" cy="2036512"/>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Use the economic cycle model as a signal for a long/short trading system using the FF 5 factors</a:t>
          </a:r>
        </a:p>
      </dsp:txBody>
      <dsp:txXfrm>
        <a:off x="7768066" y="322905"/>
        <a:ext cx="2630427" cy="1917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96179-CB2E-47E3-91BB-27AE51C8A942}">
      <dsp:nvSpPr>
        <dsp:cNvPr id="0" name=""/>
        <dsp:cNvSpPr/>
      </dsp:nvSpPr>
      <dsp:spPr>
        <a:xfrm>
          <a:off x="3686" y="20469"/>
          <a:ext cx="1929718" cy="25055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ctr" defTabSz="977900">
            <a:lnSpc>
              <a:spcPct val="90000"/>
            </a:lnSpc>
            <a:spcBef>
              <a:spcPct val="0"/>
            </a:spcBef>
            <a:spcAft>
              <a:spcPct val="35000"/>
            </a:spcAft>
            <a:buNone/>
          </a:pPr>
          <a:r>
            <a:rPr lang="en-US" sz="2200" b="1" u="sng" kern="1200"/>
            <a:t>Models Tested</a:t>
          </a:r>
        </a:p>
      </dsp:txBody>
      <dsp:txXfrm>
        <a:off x="3686" y="20469"/>
        <a:ext cx="1929718" cy="771887"/>
      </dsp:txXfrm>
    </dsp:sp>
    <dsp:sp modelId="{AB33991E-D13A-4879-B7BB-E0262213FCBD}">
      <dsp:nvSpPr>
        <dsp:cNvPr id="0" name=""/>
        <dsp:cNvSpPr/>
      </dsp:nvSpPr>
      <dsp:spPr>
        <a:xfrm rot="10800000" flipV="1">
          <a:off x="317418" y="792357"/>
          <a:ext cx="2092741" cy="334080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Generated signals from economic Models</a:t>
          </a:r>
        </a:p>
        <a:p>
          <a:pPr marL="171450" lvl="1" indent="-171450" algn="l" defTabSz="800100">
            <a:lnSpc>
              <a:spcPct val="90000"/>
            </a:lnSpc>
            <a:spcBef>
              <a:spcPct val="0"/>
            </a:spcBef>
            <a:spcAft>
              <a:spcPct val="15000"/>
            </a:spcAft>
            <a:buChar char="•"/>
          </a:pPr>
          <a:r>
            <a:rPr lang="en-US" sz="1800" kern="1200"/>
            <a:t>Excluded GDP/CPI</a:t>
          </a:r>
        </a:p>
        <a:p>
          <a:pPr marL="171450" lvl="1" indent="-171450" algn="l" defTabSz="800100">
            <a:lnSpc>
              <a:spcPct val="90000"/>
            </a:lnSpc>
            <a:spcBef>
              <a:spcPct val="0"/>
            </a:spcBef>
            <a:spcAft>
              <a:spcPct val="15000"/>
            </a:spcAft>
            <a:buChar char="•"/>
          </a:pPr>
          <a:r>
            <a:rPr lang="en-US" sz="1800" kern="1200"/>
            <a:t>Used different variations of Yield Curve</a:t>
          </a:r>
        </a:p>
      </dsp:txBody>
      <dsp:txXfrm rot="-10800000">
        <a:off x="378712" y="853651"/>
        <a:ext cx="1970153" cy="3218212"/>
      </dsp:txXfrm>
    </dsp:sp>
    <dsp:sp modelId="{CE83CF90-D846-41D8-9B3D-7D76A5C26728}">
      <dsp:nvSpPr>
        <dsp:cNvPr id="0" name=""/>
        <dsp:cNvSpPr/>
      </dsp:nvSpPr>
      <dsp:spPr>
        <a:xfrm>
          <a:off x="2246321" y="166191"/>
          <a:ext cx="663382" cy="48044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46321" y="262280"/>
        <a:ext cx="519249" cy="288266"/>
      </dsp:txXfrm>
    </dsp:sp>
    <dsp:sp modelId="{7537BB7E-D5C9-45EA-8CCE-7B000D56ECB3}">
      <dsp:nvSpPr>
        <dsp:cNvPr id="0" name=""/>
        <dsp:cNvSpPr/>
      </dsp:nvSpPr>
      <dsp:spPr>
        <a:xfrm>
          <a:off x="3185070" y="20469"/>
          <a:ext cx="1929718" cy="2505599"/>
        </a:xfrm>
        <a:prstGeom prst="roundRect">
          <a:avLst>
            <a:gd name="adj" fmla="val 10000"/>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ctr" defTabSz="977900">
            <a:lnSpc>
              <a:spcPct val="90000"/>
            </a:lnSpc>
            <a:spcBef>
              <a:spcPct val="0"/>
            </a:spcBef>
            <a:spcAft>
              <a:spcPct val="35000"/>
            </a:spcAft>
            <a:buNone/>
          </a:pPr>
          <a:r>
            <a:rPr lang="en-US" sz="2200" b="1" u="sng" kern="1200"/>
            <a:t>Instruments Traded</a:t>
          </a:r>
        </a:p>
      </dsp:txBody>
      <dsp:txXfrm>
        <a:off x="3185070" y="20469"/>
        <a:ext cx="1929718" cy="771887"/>
      </dsp:txXfrm>
    </dsp:sp>
    <dsp:sp modelId="{CCF928B5-A2AD-445A-ACF6-67D3AA3BD77D}">
      <dsp:nvSpPr>
        <dsp:cNvPr id="0" name=""/>
        <dsp:cNvSpPr/>
      </dsp:nvSpPr>
      <dsp:spPr>
        <a:xfrm>
          <a:off x="3580313" y="792357"/>
          <a:ext cx="1929718" cy="334080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Originally traded strategy with just FF 5 factor</a:t>
          </a:r>
        </a:p>
        <a:p>
          <a:pPr marL="171450" lvl="1" indent="-171450" algn="l" defTabSz="800100">
            <a:lnSpc>
              <a:spcPct val="90000"/>
            </a:lnSpc>
            <a:spcBef>
              <a:spcPct val="0"/>
            </a:spcBef>
            <a:spcAft>
              <a:spcPct val="15000"/>
            </a:spcAft>
            <a:buChar char="•"/>
          </a:pPr>
          <a:r>
            <a:rPr lang="en-US" sz="1800" kern="1200"/>
            <a:t>Tested on Invesco factor ETF’s</a:t>
          </a:r>
        </a:p>
      </dsp:txBody>
      <dsp:txXfrm>
        <a:off x="3636833" y="848877"/>
        <a:ext cx="1816678" cy="3227760"/>
      </dsp:txXfrm>
    </dsp:sp>
    <dsp:sp modelId="{E4D26753-B1C7-4E2E-8696-9372D10E198C}">
      <dsp:nvSpPr>
        <dsp:cNvPr id="0" name=""/>
        <dsp:cNvSpPr/>
      </dsp:nvSpPr>
      <dsp:spPr>
        <a:xfrm>
          <a:off x="5407327" y="166191"/>
          <a:ext cx="620181" cy="480444"/>
        </a:xfrm>
        <a:prstGeom prst="rightArrow">
          <a:avLst>
            <a:gd name="adj1" fmla="val 60000"/>
            <a:gd name="adj2" fmla="val 50000"/>
          </a:avLst>
        </a:prstGeom>
        <a:solidFill>
          <a:schemeClr val="accent4">
            <a:hueOff val="4900445"/>
            <a:satOff val="-20388"/>
            <a:lumOff val="480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407327" y="262280"/>
        <a:ext cx="476048" cy="288266"/>
      </dsp:txXfrm>
    </dsp:sp>
    <dsp:sp modelId="{5D18FECA-45AE-4B44-926C-B64251314625}">
      <dsp:nvSpPr>
        <dsp:cNvPr id="0" name=""/>
        <dsp:cNvSpPr/>
      </dsp:nvSpPr>
      <dsp:spPr>
        <a:xfrm>
          <a:off x="6284942" y="20469"/>
          <a:ext cx="1929718" cy="2505599"/>
        </a:xfrm>
        <a:prstGeom prst="roundRect">
          <a:avLst>
            <a:gd name="adj" fmla="val 10000"/>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ctr" defTabSz="933450">
            <a:lnSpc>
              <a:spcPct val="90000"/>
            </a:lnSpc>
            <a:spcBef>
              <a:spcPct val="0"/>
            </a:spcBef>
            <a:spcAft>
              <a:spcPct val="35000"/>
            </a:spcAft>
            <a:buNone/>
          </a:pPr>
          <a:r>
            <a:rPr lang="en-US" sz="2100" b="1" u="sng" kern="1200"/>
            <a:t>Trade Optimization</a:t>
          </a:r>
        </a:p>
      </dsp:txBody>
      <dsp:txXfrm>
        <a:off x="6284942" y="20469"/>
        <a:ext cx="1929718" cy="771887"/>
      </dsp:txXfrm>
    </dsp:sp>
    <dsp:sp modelId="{8DF86A90-A763-45BD-890C-53F9CB6D7106}">
      <dsp:nvSpPr>
        <dsp:cNvPr id="0" name=""/>
        <dsp:cNvSpPr/>
      </dsp:nvSpPr>
      <dsp:spPr>
        <a:xfrm>
          <a:off x="6680186" y="792357"/>
          <a:ext cx="1929718" cy="334080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Selected instruments with highest RSR</a:t>
          </a:r>
        </a:p>
        <a:p>
          <a:pPr marL="171450" lvl="1" indent="-171450" algn="l" defTabSz="800100">
            <a:lnSpc>
              <a:spcPct val="90000"/>
            </a:lnSpc>
            <a:spcBef>
              <a:spcPct val="0"/>
            </a:spcBef>
            <a:spcAft>
              <a:spcPct val="15000"/>
            </a:spcAft>
            <a:buChar char="•"/>
          </a:pPr>
          <a:r>
            <a:rPr lang="en-US" sz="1800" kern="1200"/>
            <a:t>Tried Long only &amp; L/S</a:t>
          </a:r>
        </a:p>
        <a:p>
          <a:pPr marL="171450" lvl="1" indent="-171450" algn="l" defTabSz="800100">
            <a:lnSpc>
              <a:spcPct val="90000"/>
            </a:lnSpc>
            <a:spcBef>
              <a:spcPct val="0"/>
            </a:spcBef>
            <a:spcAft>
              <a:spcPct val="15000"/>
            </a:spcAft>
            <a:buChar char="•"/>
          </a:pPr>
          <a:r>
            <a:rPr lang="en-US" sz="1800" kern="1200"/>
            <a:t>Looked at highest total return and minimized </a:t>
          </a:r>
          <a:r>
            <a:rPr lang="en-US" sz="1800" kern="1200" err="1"/>
            <a:t>VaR</a:t>
          </a:r>
          <a:endParaRPr lang="en-US" sz="1800" kern="1200"/>
        </a:p>
      </dsp:txBody>
      <dsp:txXfrm>
        <a:off x="6736706" y="848877"/>
        <a:ext cx="1816678" cy="3227760"/>
      </dsp:txXfrm>
    </dsp:sp>
    <dsp:sp modelId="{936B25EE-847D-4508-93D1-AC512860D169}">
      <dsp:nvSpPr>
        <dsp:cNvPr id="0" name=""/>
        <dsp:cNvSpPr/>
      </dsp:nvSpPr>
      <dsp:spPr>
        <a:xfrm>
          <a:off x="8507199" y="166191"/>
          <a:ext cx="620181" cy="480444"/>
        </a:xfrm>
        <a:prstGeom prst="rightArrow">
          <a:avLst>
            <a:gd name="adj1" fmla="val 60000"/>
            <a:gd name="adj2" fmla="val 5000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507199" y="262280"/>
        <a:ext cx="476048" cy="288266"/>
      </dsp:txXfrm>
    </dsp:sp>
    <dsp:sp modelId="{A3367FCB-C2AD-4780-AB1F-33DDE2D679F4}">
      <dsp:nvSpPr>
        <dsp:cNvPr id="0" name=""/>
        <dsp:cNvSpPr/>
      </dsp:nvSpPr>
      <dsp:spPr>
        <a:xfrm>
          <a:off x="9384815" y="20469"/>
          <a:ext cx="1929718" cy="2505599"/>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ctr" defTabSz="933450">
            <a:lnSpc>
              <a:spcPct val="90000"/>
            </a:lnSpc>
            <a:spcBef>
              <a:spcPct val="0"/>
            </a:spcBef>
            <a:spcAft>
              <a:spcPct val="35000"/>
            </a:spcAft>
            <a:buNone/>
          </a:pPr>
          <a:r>
            <a:rPr lang="en-US" sz="2100" b="1" u="sng" kern="1200"/>
            <a:t>Strategy </a:t>
          </a:r>
          <a:r>
            <a:rPr lang="en-US" sz="2100" b="1" u="sng" kern="1200" err="1"/>
            <a:t>Backtesting</a:t>
          </a:r>
          <a:endParaRPr lang="en-US" sz="2100" b="1" u="sng" kern="1200"/>
        </a:p>
      </dsp:txBody>
      <dsp:txXfrm>
        <a:off x="9384815" y="20469"/>
        <a:ext cx="1929718" cy="771887"/>
      </dsp:txXfrm>
    </dsp:sp>
    <dsp:sp modelId="{D6E6DF68-CD55-4E7C-A81E-B6DDEAE15E6C}">
      <dsp:nvSpPr>
        <dsp:cNvPr id="0" name=""/>
        <dsp:cNvSpPr/>
      </dsp:nvSpPr>
      <dsp:spPr>
        <a:xfrm>
          <a:off x="9780058" y="776889"/>
          <a:ext cx="1929718" cy="334080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Trained over rolling windows</a:t>
          </a:r>
        </a:p>
        <a:p>
          <a:pPr marL="171450" lvl="1" indent="-171450" algn="l" defTabSz="800100">
            <a:lnSpc>
              <a:spcPct val="90000"/>
            </a:lnSpc>
            <a:spcBef>
              <a:spcPct val="0"/>
            </a:spcBef>
            <a:spcAft>
              <a:spcPct val="15000"/>
            </a:spcAft>
            <a:buChar char="•"/>
          </a:pPr>
          <a:r>
            <a:rPr lang="en-US" sz="1800" kern="1200"/>
            <a:t>Tested on out of sample returns using random samples</a:t>
          </a:r>
        </a:p>
        <a:p>
          <a:pPr marL="171450" lvl="1" indent="-171450" algn="l" defTabSz="800100">
            <a:lnSpc>
              <a:spcPct val="90000"/>
            </a:lnSpc>
            <a:spcBef>
              <a:spcPct val="0"/>
            </a:spcBef>
            <a:spcAft>
              <a:spcPct val="15000"/>
            </a:spcAft>
            <a:buChar char="•"/>
          </a:pPr>
          <a:r>
            <a:rPr lang="en-US" sz="1800" kern="1200"/>
            <a:t>Also tested on defined sampling</a:t>
          </a:r>
        </a:p>
      </dsp:txBody>
      <dsp:txXfrm>
        <a:off x="9836578" y="833409"/>
        <a:ext cx="1816678" cy="322776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37000" y="0"/>
            <a:ext cx="3011488" cy="463550"/>
          </a:xfrm>
          <a:prstGeom prst="rect">
            <a:avLst/>
          </a:prstGeom>
        </p:spPr>
        <p:txBody>
          <a:bodyPr vert="horz" lIns="91440" tIns="45720" rIns="91440" bIns="45720" rtlCol="0"/>
          <a:lstStyle>
            <a:lvl1pPr algn="r">
              <a:defRPr sz="1200"/>
            </a:lvl1pPr>
          </a:lstStyle>
          <a:p>
            <a:fld id="{BBCE1FDD-2EAE-4EA8-88DF-48F8339CC30B}" type="datetimeFigureOut">
              <a:rPr lang="en-US" smtClean="0"/>
              <a:t>12/6/2022</a:t>
            </a:fld>
            <a:endParaRPr lang="en-US"/>
          </a:p>
        </p:txBody>
      </p:sp>
      <p:sp>
        <p:nvSpPr>
          <p:cNvPr id="4" name="Footer Placeholder 3"/>
          <p:cNvSpPr>
            <a:spLocks noGrp="1"/>
          </p:cNvSpPr>
          <p:nvPr>
            <p:ph type="ftr" sz="quarter" idx="2"/>
          </p:nvPr>
        </p:nvSpPr>
        <p:spPr>
          <a:xfrm>
            <a:off x="0" y="8772525"/>
            <a:ext cx="3011488" cy="4635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37000" y="8772525"/>
            <a:ext cx="3011488" cy="463550"/>
          </a:xfrm>
          <a:prstGeom prst="rect">
            <a:avLst/>
          </a:prstGeom>
        </p:spPr>
        <p:txBody>
          <a:bodyPr vert="horz" lIns="91440" tIns="45720" rIns="91440" bIns="45720" rtlCol="0" anchor="b"/>
          <a:lstStyle>
            <a:lvl1pPr algn="r">
              <a:defRPr sz="1200"/>
            </a:lvl1pPr>
          </a:lstStyle>
          <a:p>
            <a:fld id="{E6ACEB5B-BAD9-44C9-A52E-9D0AEB6FB9DC}" type="slidenum">
              <a:rPr lang="en-US" smtClean="0"/>
              <a:t>‹#›</a:t>
            </a:fld>
            <a:endParaRPr lang="en-US"/>
          </a:p>
        </p:txBody>
      </p:sp>
    </p:spTree>
    <p:extLst>
      <p:ext uri="{BB962C8B-B14F-4D97-AF65-F5344CB8AC3E}">
        <p14:creationId xmlns:p14="http://schemas.microsoft.com/office/powerpoint/2010/main" val="10333064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F10447E3-0954-4B63-A7E1-55CDCE339382}" type="datetimeFigureOut">
              <a:rPr lang="en-US" smtClean="0"/>
              <a:t>12/6/2022</a:t>
            </a:fld>
            <a:endParaRPr lang="en-US"/>
          </a:p>
        </p:txBody>
      </p:sp>
      <p:sp>
        <p:nvSpPr>
          <p:cNvPr id="4" name="Slide Image Placeholder 3"/>
          <p:cNvSpPr>
            <a:spLocks noGrp="1" noRot="1" noChangeAspect="1"/>
          </p:cNvSpPr>
          <p:nvPr>
            <p:ph type="sldImg" idx="2"/>
          </p:nvPr>
        </p:nvSpPr>
        <p:spPr>
          <a:xfrm>
            <a:off x="703263" y="1154113"/>
            <a:ext cx="5543550"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95325" y="4445000"/>
            <a:ext cx="5559425" cy="3636963"/>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525"/>
            <a:ext cx="3011488" cy="463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37000" y="8772525"/>
            <a:ext cx="3011488" cy="463550"/>
          </a:xfrm>
          <a:prstGeom prst="rect">
            <a:avLst/>
          </a:prstGeom>
        </p:spPr>
        <p:txBody>
          <a:bodyPr vert="horz" lIns="91440" tIns="45720" rIns="91440" bIns="45720" rtlCol="0" anchor="b"/>
          <a:lstStyle>
            <a:lvl1pPr algn="r">
              <a:defRPr sz="1200"/>
            </a:lvl1pPr>
          </a:lstStyle>
          <a:p>
            <a:fld id="{9501A641-D3C3-4916-B1A9-CF3066F99109}" type="slidenum">
              <a:rPr lang="en-US" smtClean="0"/>
              <a:t>‹#›</a:t>
            </a:fld>
            <a:endParaRPr lang="en-US"/>
          </a:p>
        </p:txBody>
      </p:sp>
    </p:spTree>
    <p:extLst>
      <p:ext uri="{BB962C8B-B14F-4D97-AF65-F5344CB8AC3E}">
        <p14:creationId xmlns:p14="http://schemas.microsoft.com/office/powerpoint/2010/main" val="1941230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501A641-D3C3-4916-B1A9-CF3066F99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248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501A641-D3C3-4916-B1A9-CF3066F99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042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501A641-D3C3-4916-B1A9-CF3066F99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8789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501A641-D3C3-4916-B1A9-CF3066F99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5200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501A641-D3C3-4916-B1A9-CF3066F99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633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501A641-D3C3-4916-B1A9-CF3066F99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025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Motivation for this strategy was based on Bridgewater all weather strategy. They determine 4 different regimes based on rising/ falling growth or inflation. The type of regime they determine they are in drives their decision making for how to weight the portfolios. We attempted to create a similar framework using GDP and CPI as data for a model in determining the type of regime. Lagged data isn't responsive enough.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501A641-D3C3-4916-B1A9-CF3066F99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775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Predefined model and how the high yield moves with the business cycle. Model </a:t>
            </a:r>
            <a:r>
              <a:rPr lang="en-US" err="1">
                <a:cs typeface="Calibri"/>
              </a:rPr>
              <a:t>i</a:t>
            </a:r>
            <a:endParaRPr lang="en-US" err="1"/>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501A641-D3C3-4916-B1A9-CF3066F99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8407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We wanted to try something more robust than just the trends.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Hypothesis: people use the shape of the yield curve as </a:t>
            </a:r>
            <a:r>
              <a:rPr lang="en-US" err="1"/>
              <a:t>in.dicators</a:t>
            </a:r>
            <a:r>
              <a:rPr lang="en-US"/>
              <a:t> for macroeconomic conditions, could we apply the same theory here, in a more quantitative way. This was based on other models that used the yield curve but for most tasks were just binary classification. We wanted to use it to generate labels.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Our pipeline was to use PCA and then K-Means clustering to group the yield curve data. Then use the clusters as labels of economic cycle.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501A641-D3C3-4916-B1A9-CF3066F99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900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solidFill>
                  <a:srgbClr val="000000"/>
                </a:solidFill>
                <a:cs typeface="Arial"/>
              </a:rPr>
              <a:t>Data Problems: We sought to use PCA to reduce dimensionality based on literature.</a:t>
            </a:r>
          </a:p>
          <a:p>
            <a:pPr marL="285750" indent="-285750">
              <a:buFont typeface="Arial" panose="020B0604020202020204" pitchFamily="34" charset="0"/>
              <a:buChar char="•"/>
            </a:pPr>
            <a:endParaRPr lang="en-US">
              <a:solidFill>
                <a:srgbClr val="000000"/>
              </a:solidFill>
              <a:cs typeface="Arial"/>
            </a:endParaRPr>
          </a:p>
          <a:p>
            <a:pPr marL="285750" indent="-285750">
              <a:buFont typeface="Arial" panose="020B0604020202020204" pitchFamily="34" charset="0"/>
              <a:buChar char="•"/>
            </a:pPr>
            <a:r>
              <a:rPr lang="en-US">
                <a:solidFill>
                  <a:srgbClr val="000000"/>
                </a:solidFill>
                <a:cs typeface="Arial"/>
              </a:rPr>
              <a:t>However, with Treasury maturities auctioned for periods of time, we were left with many missing values, incompatible with PCA, that needed to be addressed.</a:t>
            </a:r>
          </a:p>
          <a:p>
            <a:pPr marL="285750" indent="-285750">
              <a:buFont typeface="Arial" panose="020B0604020202020204" pitchFamily="34" charset="0"/>
              <a:buChar char="•"/>
            </a:pPr>
            <a:endParaRPr lang="en-US">
              <a:solidFill>
                <a:srgbClr val="000000"/>
              </a:solidFill>
              <a:cs typeface="Arial"/>
            </a:endParaRPr>
          </a:p>
          <a:p>
            <a:pPr marL="285750" indent="-285750">
              <a:buFont typeface="Arial" panose="020B0604020202020204" pitchFamily="34" charset="0"/>
              <a:buChar char="•"/>
            </a:pPr>
            <a:r>
              <a:rPr lang="en-US">
                <a:solidFill>
                  <a:srgbClr val="000000"/>
                </a:solidFill>
                <a:cs typeface="Arial"/>
              </a:rPr>
              <a:t>Mean-Fill? Back-Fill? These introduce bias and from a model testing perspective, we shouldn’t incorporate future knowledge (or even past if we are randomly testing our strategies).</a:t>
            </a:r>
          </a:p>
          <a:p>
            <a:pPr marL="285750" indent="-285750">
              <a:buFont typeface="Arial" panose="020B0604020202020204" pitchFamily="34" charset="0"/>
              <a:buChar char="•"/>
            </a:pPr>
            <a:endParaRPr lang="en-US">
              <a:solidFill>
                <a:srgbClr val="000000"/>
              </a:solidFill>
              <a:cs typeface="Arial"/>
            </a:endParaRPr>
          </a:p>
          <a:p>
            <a:pPr marL="285750" indent="-285750">
              <a:buFont typeface="Arial" panose="020B0604020202020204" pitchFamily="34" charset="0"/>
              <a:buChar char="•"/>
            </a:pPr>
            <a:r>
              <a:rPr lang="en-US">
                <a:solidFill>
                  <a:srgbClr val="000000"/>
                </a:solidFill>
                <a:cs typeface="Arial"/>
              </a:rPr>
              <a:t>How to fill? Nelson-Siegel model.</a:t>
            </a:r>
          </a:p>
          <a:p>
            <a:pPr marL="742950" lvl="1" indent="-285750">
              <a:buFont typeface="Arial" panose="020B0604020202020204" pitchFamily="34" charset="0"/>
              <a:buChar char="•"/>
            </a:pPr>
            <a:r>
              <a:rPr lang="en-US">
                <a:solidFill>
                  <a:srgbClr val="000000"/>
                </a:solidFill>
                <a:cs typeface="Arial"/>
              </a:rPr>
              <a:t>Well researched.</a:t>
            </a:r>
          </a:p>
          <a:p>
            <a:pPr marL="742950" lvl="1" indent="-285750">
              <a:buFont typeface="Arial" panose="020B0604020202020204" pitchFamily="34" charset="0"/>
              <a:buChar char="•"/>
            </a:pPr>
            <a:r>
              <a:rPr lang="en-US">
                <a:solidFill>
                  <a:srgbClr val="000000"/>
                </a:solidFill>
                <a:cs typeface="Arial"/>
              </a:rPr>
              <a:t>Only incorporates information known at time of calibration (i.e., calibrate based on rates today, compute yield for any maturity, done for each data point).</a:t>
            </a:r>
          </a:p>
          <a:p>
            <a:pPr marL="742950" lvl="1" indent="-285750">
              <a:buFont typeface="Arial" panose="020B0604020202020204" pitchFamily="34" charset="0"/>
              <a:buChar char="•"/>
            </a:pPr>
            <a:endParaRPr lang="en-US">
              <a:solidFill>
                <a:srgbClr val="000000"/>
              </a:solidFill>
              <a:cs typeface="Arial"/>
            </a:endParaRPr>
          </a:p>
          <a:p>
            <a:pPr marL="285750" indent="-285750">
              <a:buFont typeface="Arial" panose="020B0604020202020204" pitchFamily="34" charset="0"/>
              <a:buChar char="•"/>
            </a:pPr>
            <a:r>
              <a:rPr lang="en-US">
                <a:solidFill>
                  <a:srgbClr val="000000"/>
                </a:solidFill>
                <a:cs typeface="Arial"/>
              </a:rPr>
              <a:t>Accuracy: to compare data computed by Nelson-Siegel (our synthetic data), we took the Nasdaq/FRED obtained data, </a:t>
            </a:r>
            <a:r>
              <a:rPr lang="en-US" err="1">
                <a:solidFill>
                  <a:srgbClr val="000000"/>
                </a:solidFill>
                <a:cs typeface="Arial"/>
              </a:rPr>
              <a:t>NaN</a:t>
            </a:r>
            <a:r>
              <a:rPr lang="en-US">
                <a:solidFill>
                  <a:srgbClr val="000000"/>
                </a:solidFill>
                <a:cs typeface="Arial"/>
              </a:rPr>
              <a:t> filled with zeros, and used the indices of </a:t>
            </a:r>
            <a:r>
              <a:rPr lang="en-US" err="1">
                <a:solidFill>
                  <a:srgbClr val="000000"/>
                </a:solidFill>
                <a:cs typeface="Arial"/>
              </a:rPr>
              <a:t>NaN’s</a:t>
            </a:r>
            <a:r>
              <a:rPr lang="en-US">
                <a:solidFill>
                  <a:srgbClr val="000000"/>
                </a:solidFill>
                <a:cs typeface="Arial"/>
              </a:rPr>
              <a:t> to fill the synthetic data with zero’s in the same spots.</a:t>
            </a:r>
          </a:p>
          <a:p>
            <a:pPr marL="742950" lvl="1" indent="-285750">
              <a:buFont typeface="Arial" panose="020B0604020202020204" pitchFamily="34" charset="0"/>
              <a:buChar char="•"/>
            </a:pPr>
            <a:r>
              <a:rPr lang="en-US">
                <a:solidFill>
                  <a:srgbClr val="000000"/>
                </a:solidFill>
                <a:cs typeface="Arial"/>
              </a:rPr>
              <a:t>MSE of monthly synthetic data compared to actual: 1.43e-3</a:t>
            </a:r>
          </a:p>
          <a:p>
            <a:pPr marL="742950" lvl="1" indent="-285750">
              <a:buFont typeface="Arial" panose="020B0604020202020204" pitchFamily="34" charset="0"/>
              <a:buChar char="•"/>
            </a:pPr>
            <a:r>
              <a:rPr lang="en-US">
                <a:solidFill>
                  <a:srgbClr val="000000"/>
                </a:solidFill>
                <a:cs typeface="Arial"/>
              </a:rPr>
              <a:t>MSE of daily synthetic data compared to actual: 5.31e-7</a:t>
            </a:r>
          </a:p>
          <a:p>
            <a:pPr marL="285750" indent="-285750">
              <a:buFont typeface="Arial" panose="020B0604020202020204" pitchFamily="34" charset="0"/>
              <a:buChar char="•"/>
            </a:pPr>
            <a:r>
              <a:rPr lang="en-US">
                <a:solidFill>
                  <a:srgbClr val="000000"/>
                </a:solidFill>
                <a:cs typeface="Arial"/>
              </a:rPr>
              <a:t>Also incorporated some other safety nets such:</a:t>
            </a:r>
          </a:p>
          <a:p>
            <a:pPr marL="742950" lvl="1" indent="-285750">
              <a:buFont typeface="Arial" panose="020B0604020202020204" pitchFamily="34" charset="0"/>
              <a:buChar char="•"/>
            </a:pPr>
            <a:r>
              <a:rPr lang="en-US">
                <a:solidFill>
                  <a:srgbClr val="000000"/>
                </a:solidFill>
                <a:cs typeface="Arial"/>
              </a:rPr>
              <a:t>NS Model can spit out very strange data points that wouldn’t make sense (</a:t>
            </a:r>
            <a:r>
              <a:rPr lang="en-US" err="1">
                <a:solidFill>
                  <a:srgbClr val="000000"/>
                </a:solidFill>
                <a:cs typeface="Arial"/>
              </a:rPr>
              <a:t>numpy.linalg</a:t>
            </a:r>
            <a:r>
              <a:rPr lang="en-US">
                <a:solidFill>
                  <a:srgbClr val="000000"/>
                </a:solidFill>
                <a:cs typeface="Arial"/>
              </a:rPr>
              <a:t> errors), we set some ceilings such as the max rate of original data frame to prevent these values</a:t>
            </a:r>
          </a:p>
          <a:p>
            <a:pPr marL="285750" lvl="0" indent="-285750">
              <a:buFont typeface="Arial" panose="020B0604020202020204" pitchFamily="34" charset="0"/>
              <a:buChar char="•"/>
            </a:pPr>
            <a:endParaRPr lang="en-US">
              <a:solidFill>
                <a:srgbClr val="000000"/>
              </a:solidFill>
              <a:cs typeface="Arial"/>
            </a:endParaRP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501A641-D3C3-4916-B1A9-CF3066F99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8605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cs typeface="Arial"/>
              </a:rPr>
              <a:t>Next: Since the pipeline of PCA followed by clustering results in these persistent regimes, or regime changes not identified by our model, we then eliminated the PCA step and tested many different clustering algorithms, even those not appropriate for the task at hand.</a:t>
            </a:r>
          </a:p>
          <a:p>
            <a:pPr marL="285750" indent="-285750">
              <a:buFont typeface="Arial" panose="020B0604020202020204" pitchFamily="34" charset="0"/>
              <a:buChar char="•"/>
            </a:pPr>
            <a:endParaRPr lang="en-US">
              <a:cs typeface="Arial"/>
            </a:endParaRPr>
          </a:p>
          <a:p>
            <a:pPr marL="285750" indent="-285750">
              <a:buFont typeface="Arial" panose="020B0604020202020204" pitchFamily="34" charset="0"/>
              <a:buChar char="•"/>
            </a:pPr>
            <a:r>
              <a:rPr lang="en-US">
                <a:cs typeface="Arial"/>
              </a:rPr>
              <a:t>All models delivered comparable results: persistent labels that missed regime changes.</a:t>
            </a:r>
          </a:p>
          <a:p>
            <a:pPr marL="285750" indent="-285750">
              <a:buFont typeface="Arial" panose="020B0604020202020204" pitchFamily="34" charset="0"/>
              <a:buChar char="•"/>
            </a:pPr>
            <a:endParaRPr lang="en-US">
              <a:cs typeface="Arial"/>
            </a:endParaRPr>
          </a:p>
          <a:p>
            <a:pPr marL="285750" indent="-285750">
              <a:buFont typeface="Arial" panose="020B0604020202020204" pitchFamily="34" charset="0"/>
              <a:buChar char="•"/>
            </a:pPr>
            <a:r>
              <a:rPr lang="en-US">
                <a:cs typeface="Arial"/>
              </a:rPr>
              <a:t>Clustering models include:</a:t>
            </a:r>
          </a:p>
          <a:p>
            <a:pPr marL="742950" lvl="1" indent="-285750">
              <a:buFont typeface="Arial" panose="020B0604020202020204" pitchFamily="34" charset="0"/>
              <a:buChar char="•"/>
            </a:pPr>
            <a:r>
              <a:rPr lang="en-US">
                <a:cs typeface="Arial"/>
              </a:rPr>
              <a:t>Affinity Propagation</a:t>
            </a:r>
          </a:p>
          <a:p>
            <a:pPr marL="742950" lvl="1" indent="-285750">
              <a:buFont typeface="Arial" panose="020B0604020202020204" pitchFamily="34" charset="0"/>
              <a:buChar char="•"/>
            </a:pPr>
            <a:r>
              <a:rPr lang="en-US">
                <a:cs typeface="Arial"/>
              </a:rPr>
              <a:t>Agglomerative Clustering</a:t>
            </a:r>
          </a:p>
          <a:p>
            <a:pPr marL="742950" lvl="1" indent="-285750">
              <a:buFont typeface="Arial" panose="020B0604020202020204" pitchFamily="34" charset="0"/>
              <a:buChar char="•"/>
            </a:pPr>
            <a:r>
              <a:rPr lang="en-US">
                <a:cs typeface="Arial"/>
              </a:rPr>
              <a:t>BIRCH Clustering</a:t>
            </a:r>
          </a:p>
          <a:p>
            <a:pPr marL="742950" lvl="1" indent="-285750">
              <a:buFont typeface="Arial" panose="020B0604020202020204" pitchFamily="34" charset="0"/>
              <a:buChar char="•"/>
            </a:pPr>
            <a:r>
              <a:rPr lang="en-US">
                <a:cs typeface="Arial"/>
              </a:rPr>
              <a:t>DBSCAN</a:t>
            </a:r>
          </a:p>
          <a:p>
            <a:pPr marL="742950" lvl="1" indent="-285750">
              <a:buFont typeface="Arial" panose="020B0604020202020204" pitchFamily="34" charset="0"/>
              <a:buChar char="•"/>
            </a:pPr>
            <a:r>
              <a:rPr lang="en-US">
                <a:cs typeface="Arial"/>
              </a:rPr>
              <a:t>Gaussian Mixture Models</a:t>
            </a:r>
          </a:p>
          <a:p>
            <a:pPr marL="742950" lvl="1" indent="-285750">
              <a:buFont typeface="Arial" panose="020B0604020202020204" pitchFamily="34" charset="0"/>
              <a:buChar char="•"/>
            </a:pPr>
            <a:r>
              <a:rPr lang="en-US">
                <a:cs typeface="Arial"/>
              </a:rPr>
              <a:t>Mean Shift Clustering</a:t>
            </a:r>
          </a:p>
          <a:p>
            <a:pPr marL="285750" indent="-285750">
              <a:buFont typeface="Arial" panose="020B0604020202020204" pitchFamily="34" charset="0"/>
              <a:buChar char="•"/>
            </a:pPr>
            <a:r>
              <a:rPr lang="en-US">
                <a:cs typeface="Arial"/>
              </a:rPr>
              <a:t>All performed comparable when optimized.</a:t>
            </a:r>
          </a:p>
          <a:p>
            <a:pPr marL="285750" indent="-285750">
              <a:buFont typeface="Arial" panose="020B0604020202020204" pitchFamily="34" charset="0"/>
              <a:buChar char="•"/>
            </a:pPr>
            <a:endParaRPr lang="en-US">
              <a:cs typeface="Arial"/>
            </a:endParaRPr>
          </a:p>
          <a:p>
            <a:pPr marL="285750" indent="-285750">
              <a:buFont typeface="Arial" panose="020B0604020202020204" pitchFamily="34" charset="0"/>
              <a:buChar char="•"/>
            </a:pPr>
            <a:r>
              <a:rPr lang="en-US">
                <a:cs typeface="Arial"/>
              </a:rPr>
              <a:t>These results suggest that the yield curve alone is not enough to generate a robust signal representing the regimes of the economy. While we tested methods that remove the first principal component, effectively removing the overbearing weight level has on the output, the removal of the first principal component leaves the rest at a very low total explained variance.</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501A641-D3C3-4916-B1A9-CF3066F99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517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501A641-D3C3-4916-B1A9-CF3066F991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2627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24461" y="3793068"/>
            <a:ext cx="6795913"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4024462" y="333633"/>
            <a:ext cx="6795913"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9861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112142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42609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736605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439837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9785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840547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27081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5844615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115465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0356953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433321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172805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267881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5577972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11847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0698913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638820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072014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7327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8639348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109757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3586342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1857526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1217368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7103808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2958088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1120533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a:xfrm>
            <a:off x="4724400" y="6350319"/>
            <a:ext cx="2743200" cy="365125"/>
          </a:xfrm>
        </p:spPr>
        <p:txBody>
          <a:bodyPr/>
          <a:lstStyle>
            <a:lvl1pPr algn="ctr">
              <a:defRPr>
                <a:latin typeface="Roboto" panose="02000000000000000000"/>
              </a:defRPr>
            </a:lvl1pPr>
          </a:lstStyle>
          <a:p>
            <a:fld id="{AE678206-0642-9F48-9727-6B519CB285FA}" type="slidenum">
              <a:rPr lang="en-US" smtClean="0"/>
              <a:pPr/>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3918210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a:xfrm>
            <a:off x="4724400" y="6350319"/>
            <a:ext cx="2743200" cy="365125"/>
          </a:xfrm>
        </p:spPr>
        <p:txBody>
          <a:bodyPr/>
          <a:lstStyle>
            <a:lvl1pPr algn="ctr">
              <a:defRPr>
                <a:latin typeface="Roboto" panose="02000000000000000000"/>
              </a:defRPr>
            </a:lvl1pPr>
          </a:lstStyle>
          <a:p>
            <a:fld id="{AE678206-0642-9F48-9727-6B519CB285FA}" type="slidenum">
              <a:rPr lang="en-US" smtClean="0"/>
              <a:pPr/>
              <a:t>‹#›</a:t>
            </a:fld>
            <a:endParaRPr lang="en-US"/>
          </a:p>
        </p:txBody>
      </p:sp>
    </p:spTree>
    <p:extLst>
      <p:ext uri="{BB962C8B-B14F-4D97-AF65-F5344CB8AC3E}">
        <p14:creationId xmlns:p14="http://schemas.microsoft.com/office/powerpoint/2010/main" val="2308199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a:xfrm>
            <a:off x="4724400" y="6310260"/>
            <a:ext cx="2743200" cy="365125"/>
          </a:xfrm>
        </p:spPr>
        <p:txBody>
          <a:bodyPr/>
          <a:lstStyle>
            <a:lvl1pPr algn="ctr">
              <a:defRPr>
                <a:latin typeface="Roboto" panose="02000000000000000000"/>
              </a:defRPr>
            </a:lvl1pPr>
          </a:lstStyle>
          <a:p>
            <a:fld id="{AE678206-0642-9F48-9727-6B519CB285FA}" type="slidenum">
              <a:rPr lang="en-US" smtClean="0"/>
              <a:pPr/>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9718550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a:xfrm>
            <a:off x="4724400" y="6340159"/>
            <a:ext cx="2743200" cy="365125"/>
          </a:xfrm>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1305169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a:xfrm>
            <a:off x="4725377" y="6329999"/>
            <a:ext cx="2743200" cy="365125"/>
          </a:xfrm>
        </p:spPr>
        <p:txBody>
          <a:bodyPr/>
          <a:lstStyle>
            <a:lvl1pPr algn="ctr">
              <a:defRPr>
                <a:latin typeface="Roboto" panose="02000000000000000000"/>
              </a:defRPr>
            </a:lvl1pPr>
          </a:lstStyle>
          <a:p>
            <a:fld id="{AE678206-0642-9F48-9727-6B519CB285FA}" type="slidenum">
              <a:rPr lang="en-US" smtClean="0"/>
              <a:pPr/>
              <a:t>‹#›</a:t>
            </a:fld>
            <a:endParaRPr lang="en-US"/>
          </a:p>
        </p:txBody>
      </p:sp>
    </p:spTree>
    <p:extLst>
      <p:ext uri="{BB962C8B-B14F-4D97-AF65-F5344CB8AC3E}">
        <p14:creationId xmlns:p14="http://schemas.microsoft.com/office/powerpoint/2010/main" val="15104107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a:xfrm>
            <a:off x="381000" y="5811839"/>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a:xfrm>
            <a:off x="3126154" y="5811839"/>
            <a:ext cx="5941647"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7472619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a:xfrm>
            <a:off x="381000" y="5811839"/>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a:xfrm>
            <a:off x="3126154" y="5811839"/>
            <a:ext cx="5941647"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6090319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a:xfrm>
            <a:off x="381000" y="5811839"/>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a:xfrm>
            <a:off x="3126154" y="5811839"/>
            <a:ext cx="5941647"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3410989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a:xfrm>
            <a:off x="381000" y="5811839"/>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a:xfrm>
            <a:off x="3126154" y="5811839"/>
            <a:ext cx="5941647"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2645116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24461" y="3793068"/>
            <a:ext cx="6795913"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4024462" y="333633"/>
            <a:ext cx="6795913"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9028635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E678206-0642-9F48-9727-6B519CB285FA}" type="slidenum">
              <a:rPr kumimoji="0" lang="en-US" sz="9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4"/>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8660321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9" y="1215483"/>
            <a:ext cx="5615353"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E678206-0642-9F48-9727-6B519CB285FA}" type="slidenum">
              <a:rPr kumimoji="0" lang="en-US" sz="9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68694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206208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2" y="1235113"/>
            <a:ext cx="5617633"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2" y="2078659"/>
            <a:ext cx="5617633"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9"/>
            <a:ext cx="5638800"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a:xfrm>
            <a:off x="4724400" y="6360481"/>
            <a:ext cx="2743200" cy="365125"/>
          </a:xfrm>
        </p:spPr>
        <p:txBody>
          <a:bodyPr/>
          <a:lstStyle>
            <a:lvl1pPr algn="ctr">
              <a:defRPr>
                <a:latin typeface="Roboto" panose="02000000000000000000"/>
              </a:defRPr>
            </a:lvl1pPr>
          </a:lstStyle>
          <a:p>
            <a:pPr defTabSz="457200">
              <a:defRPr/>
            </a:pPr>
            <a:fld id="{AE678206-0642-9F48-9727-6B519CB285FA}" type="slidenum">
              <a:rPr lang="en-US" smtClean="0">
                <a:solidFill>
                  <a:prstClr val="black">
                    <a:tint val="75000"/>
                  </a:prstClr>
                </a:solidFill>
              </a:rPr>
              <a:pPr defTabSz="457200">
                <a:defRPr/>
              </a:pPr>
              <a:t>‹#›</a:t>
            </a:fld>
            <a:endParaRPr lang="en-US">
              <a:solidFill>
                <a:prstClr val="black">
                  <a:tint val="75000"/>
                </a:prstClr>
              </a:solidFill>
            </a:endParaRPr>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4"/>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758479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E678206-0642-9F48-9727-6B519CB285FA}" type="slidenum">
              <a:rPr kumimoji="0" lang="en-US" sz="9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014793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E678206-0642-9F48-9727-6B519CB285FA}" type="slidenum">
              <a:rPr kumimoji="0" lang="en-US" sz="9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376089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2" y="457200"/>
            <a:ext cx="3932767"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9" y="457201"/>
            <a:ext cx="7497233" cy="540385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2" y="2274851"/>
            <a:ext cx="3932767" cy="359413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E678206-0642-9F48-9727-6B519CB285FA}" type="slidenum">
              <a:rPr kumimoji="0" lang="en-US" sz="9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6103638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2" y="457200"/>
            <a:ext cx="3932767"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9" y="457201"/>
            <a:ext cx="7497233"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2" y="2274851"/>
            <a:ext cx="3932767" cy="359413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E678206-0642-9F48-9727-6B519CB285FA}" type="slidenum">
              <a:rPr kumimoji="0" lang="en-US" sz="9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67289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E678206-0642-9F48-9727-6B519CB285FA}" type="slidenum">
              <a:rPr kumimoji="0" lang="en-US" sz="9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802442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2"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2" y="365125"/>
            <a:ext cx="88011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E678206-0642-9F48-9727-6B519CB285FA}" type="slidenum">
              <a:rPr kumimoji="0" lang="en-US" sz="9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809922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8"/>
          <p:cNvSpPr>
            <a:spLocks noGrp="1" noChangeArrowheads="1"/>
          </p:cNvSpPr>
          <p:nvPr>
            <p:ph type="ftr" sz="quarter" idx="10"/>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Arial" pitchFamily="34" charset="0"/>
            </a:endParaRPr>
          </a:p>
        </p:txBody>
      </p:sp>
    </p:spTree>
    <p:extLst>
      <p:ext uri="{BB962C8B-B14F-4D97-AF65-F5344CB8AC3E}">
        <p14:creationId xmlns:p14="http://schemas.microsoft.com/office/powerpoint/2010/main" val="3912801803"/>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JPMAM: Two Tall Half Content">
    <p:spTree>
      <p:nvGrpSpPr>
        <p:cNvPr id="1" name=""/>
        <p:cNvGrpSpPr/>
        <p:nvPr/>
      </p:nvGrpSpPr>
      <p:grpSpPr>
        <a:xfrm>
          <a:off x="0" y="0"/>
          <a:ext cx="0" cy="0"/>
          <a:chOff x="0" y="0"/>
          <a:chExt cx="0" cy="0"/>
        </a:xfrm>
      </p:grpSpPr>
      <p:sp>
        <p:nvSpPr>
          <p:cNvPr id="6" name="Title 1"/>
          <p:cNvSpPr>
            <a:spLocks noGrp="1"/>
          </p:cNvSpPr>
          <p:nvPr>
            <p:ph type="title"/>
          </p:nvPr>
        </p:nvSpPr>
        <p:spPr>
          <a:xfrm>
            <a:off x="554183" y="164357"/>
            <a:ext cx="11083636" cy="806824"/>
          </a:xfrm>
          <a:prstGeom prst="rect">
            <a:avLst/>
          </a:prstGeom>
        </p:spPr>
        <p:txBody>
          <a:bodyPr lIns="0" tIns="0" rIns="0" bIns="0" anchor="b" anchorCtr="0"/>
          <a:lstStyle>
            <a:lvl1pPr>
              <a:defRPr/>
            </a:lvl1pPr>
          </a:lstStyle>
          <a:p>
            <a:r>
              <a:rPr lang="en-US"/>
              <a:t>Click to edit Master title style</a:t>
            </a:r>
          </a:p>
        </p:txBody>
      </p:sp>
      <p:sp>
        <p:nvSpPr>
          <p:cNvPr id="16" name="Text Placeholder 12"/>
          <p:cNvSpPr>
            <a:spLocks noGrp="1"/>
          </p:cNvSpPr>
          <p:nvPr>
            <p:ph idx="15"/>
          </p:nvPr>
        </p:nvSpPr>
        <p:spPr bwMode="auto">
          <a:xfrm>
            <a:off x="554183" y="5918520"/>
            <a:ext cx="11083636" cy="90635"/>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lvl1pPr marL="0" indent="0">
              <a:lnSpc>
                <a:spcPct val="85000"/>
              </a:lnSpc>
              <a:spcBef>
                <a:spcPts val="215"/>
              </a:spcBef>
              <a:buFontTx/>
              <a:buNone/>
              <a:tabLst/>
              <a:defRPr lang="en-US" sz="800" kern="1200" smtClean="0">
                <a:solidFill>
                  <a:schemeClr val="tx1"/>
                </a:solidFill>
                <a:latin typeface="Arial Narrow" pitchFamily="34" charset="0"/>
                <a:ea typeface="+mn-ea"/>
                <a:cs typeface="Arial" pitchFamily="34" charset="0"/>
              </a:defRPr>
            </a:lvl1pPr>
          </a:lstStyle>
          <a:p>
            <a:pPr marL="0" lvl="0" indent="0" algn="l" defTabSz="910965" rtl="0" fontAlgn="base">
              <a:lnSpc>
                <a:spcPts val="718"/>
              </a:lnSpc>
              <a:spcBef>
                <a:spcPts val="90"/>
              </a:spcBef>
              <a:spcAft>
                <a:spcPct val="0"/>
              </a:spcAft>
              <a:buClr>
                <a:schemeClr val="accent1"/>
              </a:buClr>
              <a:buSzPct val="75000"/>
              <a:buFontTx/>
              <a:buNone/>
              <a:tabLst/>
            </a:pPr>
            <a:r>
              <a:rPr lang="en-US"/>
              <a:t>Click to edit Master text styles</a:t>
            </a:r>
          </a:p>
        </p:txBody>
      </p:sp>
      <p:sp>
        <p:nvSpPr>
          <p:cNvPr id="8" name="Content Placeholder 2"/>
          <p:cNvSpPr>
            <a:spLocks noGrp="1"/>
          </p:cNvSpPr>
          <p:nvPr>
            <p:ph idx="1"/>
          </p:nvPr>
        </p:nvSpPr>
        <p:spPr>
          <a:xfrm>
            <a:off x="550723" y="1177810"/>
            <a:ext cx="5323993" cy="3831011"/>
          </a:xfrm>
          <a:prstGeom prst="rect">
            <a:avLst/>
          </a:prstGeom>
        </p:spPr>
        <p:txBody>
          <a:bodyPr lIns="0" tIns="0" rIns="0" bIns="0"/>
          <a:lstStyle>
            <a:lvl1pPr>
              <a:spcBef>
                <a:spcPts val="1795"/>
              </a:spcBef>
              <a:defRPr/>
            </a:lvl1pPr>
            <a:lvl2pPr marL="409293" indent="-204647">
              <a:defRPr sz="1200"/>
            </a:lvl2pPr>
            <a:lvl3pPr marL="613942" indent="-204647">
              <a:defRPr sz="1100"/>
            </a:lvl3pPr>
            <a:lvl4pPr marL="818586" indent="-204647">
              <a:defRPr sz="1100" baseline="0"/>
            </a:lvl4pPr>
            <a:lvl5pPr marL="1023234" indent="-204647">
              <a:defRPr sz="1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9"/>
          </p:nvPr>
        </p:nvSpPr>
        <p:spPr>
          <a:xfrm>
            <a:off x="6311928" y="1176408"/>
            <a:ext cx="5323993" cy="3831011"/>
          </a:xfrm>
          <a:prstGeom prst="rect">
            <a:avLst/>
          </a:prstGeom>
        </p:spPr>
        <p:txBody>
          <a:bodyPr lIns="0" tIns="0" rIns="0" bIns="0"/>
          <a:lstStyle>
            <a:lvl1pPr>
              <a:spcBef>
                <a:spcPts val="1795"/>
              </a:spcBef>
              <a:defRPr/>
            </a:lvl1pPr>
            <a:lvl2pPr marL="409293" indent="-204647">
              <a:defRPr sz="1200"/>
            </a:lvl2pPr>
            <a:lvl3pPr marL="613942" indent="-204647">
              <a:defRPr sz="1100"/>
            </a:lvl3pPr>
            <a:lvl4pPr marL="818586" indent="-204647">
              <a:defRPr sz="1100" baseline="0"/>
            </a:lvl4pPr>
            <a:lvl5pPr marL="1023234" indent="-204647">
              <a:defRPr sz="1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a:spLocks noGrp="1"/>
          </p:cNvSpPr>
          <p:nvPr>
            <p:ph type="sldNum" sz="quarter" idx="16"/>
          </p:nvPr>
        </p:nvSpPr>
        <p:spPr>
          <a:xfrm>
            <a:off x="5998717" y="6454592"/>
            <a:ext cx="190417" cy="135784"/>
          </a:xfrm>
          <a:prstGeom prst="rect">
            <a:avLst/>
          </a:prstGeom>
        </p:spPr>
        <p:txBody>
          <a:bodyPr wrap="square" lIns="82058" tIns="41029" rIns="82058" bIns="41029">
            <a:noAutofit/>
          </a:bodyPr>
          <a:lstStyle>
            <a:lvl1pPr algn="ctr">
              <a:defRPr/>
            </a:lvl1pPr>
          </a:lstStyle>
          <a:p>
            <a:pPr marL="0" marR="0" lvl="0" indent="0" algn="ctr" defTabSz="913651" rtl="0" eaLnBrk="1" fontAlgn="auto" latinLnBrk="0" hangingPunct="1">
              <a:lnSpc>
                <a:spcPct val="100000"/>
              </a:lnSpc>
              <a:spcBef>
                <a:spcPts val="0"/>
              </a:spcBef>
              <a:spcAft>
                <a:spcPts val="0"/>
              </a:spcAft>
              <a:buClrTx/>
              <a:buSzTx/>
              <a:buFontTx/>
              <a:buNone/>
              <a:tabLst/>
              <a:defRPr/>
            </a:pPr>
            <a:fld id="{29FF8569-95FD-4D17-8EF9-7227A0974A87}" type="slidenum">
              <a:rPr kumimoji="0" lang="en-US" sz="9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ctr" defTabSz="913651"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9171406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Subhead and Bullets">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bwMode="gray">
          <a:xfrm>
            <a:off x="512064" y="152400"/>
            <a:ext cx="8985504" cy="381000"/>
          </a:xfrm>
          <a:prstGeom prst="rect">
            <a:avLst/>
          </a:prstGeom>
        </p:spPr>
        <p:txBody>
          <a:bodyPr vert="horz" lIns="91440" tIns="45720" rIns="91440" bIns="45720" rtlCol="0" anchor="t" anchorCtr="0">
            <a:noAutofit/>
          </a:bodyPr>
          <a:lstStyle>
            <a:lvl1pPr>
              <a:lnSpc>
                <a:spcPct val="100000"/>
              </a:lnSpc>
              <a:defRPr sz="2000"/>
            </a:lvl1pPr>
          </a:lstStyle>
          <a:p>
            <a:r>
              <a:rPr lang="en-US"/>
              <a:t>Click to Edit Master Title Style</a:t>
            </a:r>
          </a:p>
        </p:txBody>
      </p:sp>
      <p:sp>
        <p:nvSpPr>
          <p:cNvPr id="11" name="Text Placeholder 8"/>
          <p:cNvSpPr>
            <a:spLocks noGrp="1"/>
          </p:cNvSpPr>
          <p:nvPr>
            <p:ph type="body" sz="quarter" idx="13" hasCustomPrompt="1"/>
          </p:nvPr>
        </p:nvSpPr>
        <p:spPr>
          <a:xfrm>
            <a:off x="508000" y="533400"/>
            <a:ext cx="8985504" cy="246221"/>
          </a:xfrm>
          <a:prstGeom prst="rect">
            <a:avLst/>
          </a:prstGeom>
        </p:spPr>
        <p:txBody>
          <a:bodyPr tIns="0" bIns="0">
            <a:spAutoFit/>
          </a:bodyPr>
          <a:lstStyle>
            <a:lvl1pPr>
              <a:spcBef>
                <a:spcPts val="300"/>
              </a:spcBef>
              <a:defRPr sz="1600">
                <a:solidFill>
                  <a:schemeClr val="tx1">
                    <a:lumMod val="65000"/>
                    <a:lumOff val="35000"/>
                  </a:schemeClr>
                </a:solidFill>
              </a:defRPr>
            </a:lvl1pPr>
          </a:lstStyle>
          <a:p>
            <a:pPr lvl="0"/>
            <a:r>
              <a:rPr lang="en-US"/>
              <a:t>Click to edit master text styles</a:t>
            </a:r>
          </a:p>
        </p:txBody>
      </p:sp>
      <p:sp>
        <p:nvSpPr>
          <p:cNvPr id="8" name="Text Placeholder 10"/>
          <p:cNvSpPr>
            <a:spLocks noGrp="1"/>
          </p:cNvSpPr>
          <p:nvPr>
            <p:ph type="body" sz="quarter" idx="14"/>
          </p:nvPr>
        </p:nvSpPr>
        <p:spPr>
          <a:xfrm>
            <a:off x="520700" y="6557894"/>
            <a:ext cx="10668000" cy="223907"/>
          </a:xfrm>
          <a:prstGeom prst="rect">
            <a:avLst/>
          </a:prstGeom>
        </p:spPr>
        <p:txBody>
          <a:bodyPr anchor="b" anchorCtr="0">
            <a:noAutofit/>
          </a:bodyPr>
          <a:lstStyle>
            <a:lvl1pPr marL="118872" indent="-118872">
              <a:spcBef>
                <a:spcPts val="0"/>
              </a:spcBef>
              <a:spcAft>
                <a:spcPts val="200"/>
              </a:spcAft>
              <a:defRPr sz="700">
                <a:solidFill>
                  <a:schemeClr val="tx1"/>
                </a:solidFill>
              </a:defRPr>
            </a:lvl1pPr>
            <a:lvl5pPr>
              <a:defRPr/>
            </a:lvl5pPr>
          </a:lstStyle>
          <a:p>
            <a:pPr lvl="0"/>
            <a:r>
              <a:rPr lang="en-US"/>
              <a:t>Click to edit Master text styles</a:t>
            </a:r>
          </a:p>
        </p:txBody>
      </p:sp>
      <p:sp>
        <p:nvSpPr>
          <p:cNvPr id="9" name="Slide Number Placeholder 5"/>
          <p:cNvSpPr>
            <a:spLocks noGrp="1"/>
          </p:cNvSpPr>
          <p:nvPr>
            <p:ph type="sldNum" sz="quarter" idx="4"/>
          </p:nvPr>
        </p:nvSpPr>
        <p:spPr bwMode="gray">
          <a:xfrm>
            <a:off x="11314176" y="6565392"/>
            <a:ext cx="731520" cy="228600"/>
          </a:xfrm>
          <a:prstGeom prst="rect">
            <a:avLst/>
          </a:prstGeom>
        </p:spPr>
        <p:txBody>
          <a:bodyPr vert="horz" lIns="91440" tIns="45720" rIns="91440" bIns="45720" rtlCol="0" anchor="t" anchorCtr="0"/>
          <a:lstStyle>
            <a:lvl1pPr algn="r">
              <a:defRPr sz="900" b="0">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C7456A29-0F4E-4ACC-9A65-01B176332112}" type="slidenum">
              <a:rPr kumimoji="0" lang="en-US" sz="900" b="0" i="0" u="none" strike="noStrike" kern="1200" cap="none" spc="0" normalizeH="0" baseline="0" noProof="0" smtClean="0">
                <a:ln>
                  <a:noFill/>
                </a:ln>
                <a:solidFill>
                  <a:srgbClr val="44546A"/>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44546A"/>
              </a:solidFill>
              <a:effectLst/>
              <a:uLnTx/>
              <a:uFillTx/>
              <a:latin typeface="Arial" panose="020B0604020202020204"/>
              <a:ea typeface="+mn-ea"/>
              <a:cs typeface="+mn-cs"/>
            </a:endParaRPr>
          </a:p>
        </p:txBody>
      </p:sp>
      <p:sp>
        <p:nvSpPr>
          <p:cNvPr id="10" name="Text Placeholder 2"/>
          <p:cNvSpPr>
            <a:spLocks noGrp="1"/>
          </p:cNvSpPr>
          <p:nvPr>
            <p:ph idx="1"/>
          </p:nvPr>
        </p:nvSpPr>
        <p:spPr bwMode="gray">
          <a:xfrm>
            <a:off x="487680" y="1600200"/>
            <a:ext cx="11171936" cy="4663440"/>
          </a:xfrm>
          <a:prstGeom prst="rect">
            <a:avLst/>
          </a:prstGeom>
        </p:spPr>
        <p:txBody>
          <a:bodyPr vert="horz" lIns="91440" tIns="45720" rIns="91440" bIns="45720" rtlCol="0">
            <a:noAutofit/>
          </a:bodyPr>
          <a:lstStyle>
            <a:lvl1pPr marL="285750" indent="-285750">
              <a:lnSpc>
                <a:spcPct val="100000"/>
              </a:lnSpc>
              <a:spcBef>
                <a:spcPts val="600"/>
              </a:spcBef>
              <a:buClr>
                <a:schemeClr val="accent1"/>
              </a:buClr>
              <a:buFont typeface="Arial" pitchFamily="34" charset="0"/>
              <a:buChar char="■"/>
              <a:defRPr sz="1400"/>
            </a:lvl1pPr>
            <a:lvl2pPr marL="514350" indent="-222250">
              <a:lnSpc>
                <a:spcPct val="100000"/>
              </a:lnSpc>
              <a:spcBef>
                <a:spcPts val="1200"/>
              </a:spcBef>
              <a:buClr>
                <a:srgbClr val="646464"/>
              </a:buClr>
              <a:buSzPct val="100000"/>
              <a:buFont typeface="Arial" pitchFamily="34" charset="0"/>
              <a:buChar char="‒"/>
              <a:defRPr sz="1400"/>
            </a:lvl2pPr>
            <a:lvl3pPr marL="685800" indent="-171450">
              <a:lnSpc>
                <a:spcPct val="100000"/>
              </a:lnSpc>
              <a:spcBef>
                <a:spcPts val="1200"/>
              </a:spcBef>
              <a:buClr>
                <a:srgbClr val="646464"/>
              </a:buClr>
              <a:buFont typeface="Arial" pitchFamily="34" charset="0"/>
              <a:buChar char="‒"/>
              <a:defRPr sz="1200"/>
            </a:lvl3pPr>
            <a:lvl4pPr marL="857250" indent="-171450">
              <a:lnSpc>
                <a:spcPct val="100000"/>
              </a:lnSpc>
              <a:spcBef>
                <a:spcPts val="1200"/>
              </a:spcBef>
              <a:buClr>
                <a:srgbClr val="646464"/>
              </a:buClr>
              <a:buFont typeface="Arial" pitchFamily="34" charset="0"/>
              <a:buChar char="‒"/>
              <a:defRPr sz="12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4782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24461" y="3793068"/>
            <a:ext cx="6795913"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4024462" y="333633"/>
            <a:ext cx="6795913"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8232783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24461" y="3793068"/>
            <a:ext cx="6795913"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4024462" y="333633"/>
            <a:ext cx="6795913"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32715402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41506350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7379254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42319045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6471495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293544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51765207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858899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297954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79868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56387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image" Target="../media/image2.jpeg"/><Relationship Id="rId5" Type="http://schemas.openxmlformats.org/officeDocument/2006/relationships/slideLayout" Target="../slideLayouts/slideLayout66.xml"/><Relationship Id="rId10" Type="http://schemas.openxmlformats.org/officeDocument/2006/relationships/theme" Target="../theme/theme10.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jpe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3.jpeg"/><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image" Target="../media/image2.jpeg"/><Relationship Id="rId5" Type="http://schemas.openxmlformats.org/officeDocument/2006/relationships/slideLayout" Target="../slideLayouts/slideLayout24.xml"/><Relationship Id="rId10" Type="http://schemas.openxmlformats.org/officeDocument/2006/relationships/theme" Target="../theme/theme4.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image" Target="../media/image2.jpeg"/><Relationship Id="rId5" Type="http://schemas.openxmlformats.org/officeDocument/2006/relationships/slideLayout" Target="../slideLayouts/slideLayout33.xml"/><Relationship Id="rId10" Type="http://schemas.openxmlformats.org/officeDocument/2006/relationships/theme" Target="../theme/theme5.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image" Target="../media/image2.jpe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theme" Target="../theme/theme6.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7.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2.jpe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8.xml"/><Relationship Id="rId1" Type="http://schemas.openxmlformats.org/officeDocument/2006/relationships/slideLayout" Target="../slideLayouts/slideLayout60.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9.xml"/><Relationship Id="rId1"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Lst>
  <p:hf hdr="0" ftr="0" dt="0"/>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a:p>
        </p:txBody>
      </p:sp>
    </p:spTree>
    <p:extLst>
      <p:ext uri="{BB962C8B-B14F-4D97-AF65-F5344CB8AC3E}">
        <p14:creationId xmlns:p14="http://schemas.microsoft.com/office/powerpoint/2010/main" val="3457217736"/>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Lst>
  <p:hf hdr="0" ftr="0" dt="0"/>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hf hdr="0" ftr="0" dt="0"/>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a:p>
        </p:txBody>
      </p:sp>
    </p:spTree>
    <p:extLst>
      <p:ext uri="{BB962C8B-B14F-4D97-AF65-F5344CB8AC3E}">
        <p14:creationId xmlns:p14="http://schemas.microsoft.com/office/powerpoint/2010/main" val="320041057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hf hdr="0" ftr="0" dt="0"/>
  <p:txStyles>
    <p:titleStyle>
      <a:lvl1pPr algn="l" defTabSz="914400" rtl="0" eaLnBrk="1" latinLnBrk="0" hangingPunct="1">
        <a:lnSpc>
          <a:spcPct val="90000"/>
        </a:lnSpc>
        <a:spcBef>
          <a:spcPct val="0"/>
        </a:spcBef>
        <a:buNone/>
        <a:defRPr sz="3600" b="1" i="0" kern="1200" baseline="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a:p>
        </p:txBody>
      </p:sp>
    </p:spTree>
    <p:extLst>
      <p:ext uri="{BB962C8B-B14F-4D97-AF65-F5344CB8AC3E}">
        <p14:creationId xmlns:p14="http://schemas.microsoft.com/office/powerpoint/2010/main" val="112746476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Lst>
  <p:hf hdr="0" ftr="0" dt="0"/>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a:p>
        </p:txBody>
      </p:sp>
    </p:spTree>
    <p:extLst>
      <p:ext uri="{BB962C8B-B14F-4D97-AF65-F5344CB8AC3E}">
        <p14:creationId xmlns:p14="http://schemas.microsoft.com/office/powerpoint/2010/main" val="3174768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Lst>
  <p:hf hdr="0" ftr="0" dt="0"/>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4724400" y="631983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AE678206-0642-9F48-9727-6B519CB285FA}" type="slidenum">
              <a:rPr lang="en-US" smtClean="0"/>
              <a:pPr/>
              <a:t>‹#›</a:t>
            </a:fld>
            <a:endParaRPr lang="en-US"/>
          </a:p>
        </p:txBody>
      </p:sp>
    </p:spTree>
    <p:extLst>
      <p:ext uri="{BB962C8B-B14F-4D97-AF65-F5344CB8AC3E}">
        <p14:creationId xmlns:p14="http://schemas.microsoft.com/office/powerpoint/2010/main" val="104788976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Lst>
  <p:hf hdr="0" ftr="0" dt="0"/>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4"/>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41"/>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5" y="5811841"/>
            <a:ext cx="5941647"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41"/>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E678206-0642-9F48-9727-6B519CB285FA}" type="slidenum">
              <a:rPr kumimoji="0" lang="en-US" sz="9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28337071"/>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Lst>
  <p:hf hdr="0" ftr="0" dt="0"/>
  <p:txStyles>
    <p:titleStyle>
      <a:lvl1pPr algn="l" defTabSz="685800" rtl="0" eaLnBrk="1" latinLnBrk="0" hangingPunct="1">
        <a:lnSpc>
          <a:spcPct val="90000"/>
        </a:lnSpc>
        <a:spcBef>
          <a:spcPct val="0"/>
        </a:spcBef>
        <a:buNone/>
        <a:defRPr sz="27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6072350"/>
      </p:ext>
    </p:extLst>
  </p:cSld>
  <p:clrMap bg1="lt1" tx1="dk1" bg2="lt2" tx2="dk2" accent1="accent1" accent2="accent2" accent3="accent3" accent4="accent4" accent5="accent5" accent6="accent6" hlink="hlink" folHlink="folHlink"/>
  <p:sldLayoutIdLst>
    <p:sldLayoutId id="2147483750" r:id="rId1"/>
  </p:sldLayoutIdLst>
  <p:hf hdr="0" ftr="0" dt="0"/>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6128689"/>
      </p:ext>
    </p:extLst>
  </p:cSld>
  <p:clrMap bg1="lt1" tx1="dk1" bg2="lt2" tx2="dk2" accent1="accent1" accent2="accent2" accent3="accent3" accent4="accent4" accent5="accent5" accent6="accent6" hlink="hlink" folHlink="folHlink"/>
  <p:sldLayoutIdLst>
    <p:sldLayoutId id="2147483752" r:id="rId1"/>
  </p:sldLayoutIdLst>
  <p:hf hdr="0" ftr="0" dt="0"/>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0.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0.xml"/><Relationship Id="rId1" Type="http://schemas.openxmlformats.org/officeDocument/2006/relationships/tags" Target="../tags/tag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0.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0.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p:txBody>
          <a:bodyPr/>
          <a:lstStyle/>
          <a:p>
            <a:r>
              <a:rPr lang="en-US">
                <a:latin typeface="+mj-lt"/>
              </a:rPr>
              <a:t>Practice of QCF</a:t>
            </a:r>
          </a:p>
          <a:p>
            <a:r>
              <a:rPr lang="en-US">
                <a:latin typeface="+mj-lt"/>
              </a:rPr>
              <a:t>Crist, Hills, Mitchell, Nechtman</a:t>
            </a:r>
          </a:p>
        </p:txBody>
      </p:sp>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prstGeom prst="rect">
            <a:avLst/>
          </a:prstGeom>
        </p:spPr>
        <p:txBody>
          <a:bodyPr wrap="square" lIns="91440" tIns="45720" rIns="91440" bIns="45720" anchor="b" anchorCtr="0">
            <a:normAutofit/>
          </a:bodyPr>
          <a:lstStyle/>
          <a:p>
            <a:r>
              <a:rPr lang="en-US">
                <a:latin typeface="+mj-lt"/>
                <a:ea typeface="Roboto"/>
                <a:cs typeface="Roboto"/>
              </a:rPr>
              <a:t>Factor Rotation Strategy</a:t>
            </a:r>
            <a:endParaRPr lang="en-US">
              <a:latin typeface="+mj-lt"/>
            </a:endParaRPr>
          </a:p>
        </p:txBody>
      </p:sp>
    </p:spTree>
    <p:extLst>
      <p:ext uri="{BB962C8B-B14F-4D97-AF65-F5344CB8AC3E}">
        <p14:creationId xmlns:p14="http://schemas.microsoft.com/office/powerpoint/2010/main" val="2219437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 scatter chart&#10;&#10;Description automatically generated">
            <a:extLst>
              <a:ext uri="{FF2B5EF4-FFF2-40B4-BE49-F238E27FC236}">
                <a16:creationId xmlns:a16="http://schemas.microsoft.com/office/drawing/2014/main" id="{8C0549FC-BF23-699B-E90A-FE293D6661A1}"/>
              </a:ext>
            </a:extLst>
          </p:cNvPr>
          <p:cNvPicPr>
            <a:picLocks noChangeAspect="1"/>
          </p:cNvPicPr>
          <p:nvPr/>
        </p:nvPicPr>
        <p:blipFill>
          <a:blip r:embed="rId3"/>
          <a:stretch>
            <a:fillRect/>
          </a:stretch>
        </p:blipFill>
        <p:spPr>
          <a:xfrm>
            <a:off x="316658" y="1646936"/>
            <a:ext cx="5357308" cy="4676332"/>
          </a:xfrm>
          <a:prstGeom prst="rect">
            <a:avLst/>
          </a:prstGeom>
        </p:spPr>
      </p:pic>
      <p:sp>
        <p:nvSpPr>
          <p:cNvPr id="14" name="Rectangle 13"/>
          <p:cNvSpPr/>
          <p:nvPr/>
        </p:nvSpPr>
        <p:spPr>
          <a:xfrm>
            <a:off x="1833792" y="343967"/>
            <a:ext cx="8522020"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black"/>
                </a:solidFill>
                <a:effectLst/>
                <a:uLnTx/>
                <a:uFillTx/>
                <a:latin typeface="Arial" panose="020B0604020202020204"/>
                <a:ea typeface="+mn-ea"/>
                <a:cs typeface="+mn-cs"/>
              </a:rPr>
              <a:t>3</a:t>
            </a:r>
            <a:r>
              <a:rPr kumimoji="0" lang="en-US" sz="3600" b="1" i="0" u="none" strike="noStrike" kern="1200" cap="none" spc="0" normalizeH="0" baseline="30000" noProof="0">
                <a:ln>
                  <a:noFill/>
                </a:ln>
                <a:solidFill>
                  <a:prstClr val="black"/>
                </a:solidFill>
                <a:effectLst/>
                <a:uLnTx/>
                <a:uFillTx/>
                <a:latin typeface="Arial" panose="020B0604020202020204"/>
                <a:ea typeface="+mn-ea"/>
                <a:cs typeface="+mn-cs"/>
              </a:rPr>
              <a:t>rd</a:t>
            </a:r>
            <a:r>
              <a:rPr kumimoji="0" lang="en-US" sz="3600" b="1" i="0" u="none" strike="noStrike" kern="1200" cap="none" spc="0" normalizeH="0" baseline="0" noProof="0">
                <a:ln>
                  <a:noFill/>
                </a:ln>
                <a:solidFill>
                  <a:prstClr val="black"/>
                </a:solidFill>
                <a:effectLst/>
                <a:uLnTx/>
                <a:uFillTx/>
                <a:latin typeface="Arial" panose="020B0604020202020204"/>
                <a:ea typeface="+mn-ea"/>
                <a:cs typeface="+mn-cs"/>
              </a:rPr>
              <a:t> Model: Machine Learning Cont’d</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Slide Number Placeholder 2"/>
          <p:cNvSpPr>
            <a:spLocks noGrp="1"/>
          </p:cNvSpPr>
          <p:nvPr>
            <p:ph type="sldNum" sz="quarter" idx="12"/>
          </p:nvPr>
        </p:nvSpPr>
        <p:spPr/>
        <p:txBody>
          <a:bodyPr/>
          <a:lstStyle/>
          <a:p>
            <a:fld id="{AE678206-0642-9F48-9727-6B519CB285FA}" type="slidenum">
              <a:rPr lang="en-US" smtClean="0"/>
              <a:t>10</a:t>
            </a:fld>
            <a:endParaRPr lang="en-US"/>
          </a:p>
        </p:txBody>
      </p:sp>
      <p:sp>
        <p:nvSpPr>
          <p:cNvPr id="4" name="TextBox 3">
            <a:extLst>
              <a:ext uri="{FF2B5EF4-FFF2-40B4-BE49-F238E27FC236}">
                <a16:creationId xmlns:a16="http://schemas.microsoft.com/office/drawing/2014/main" id="{CD96454E-C26A-1710-2CF5-5F4E0D7DA63A}"/>
              </a:ext>
            </a:extLst>
          </p:cNvPr>
          <p:cNvSpPr txBox="1"/>
          <p:nvPr/>
        </p:nvSpPr>
        <p:spPr>
          <a:xfrm>
            <a:off x="316658" y="1247086"/>
            <a:ext cx="5779342" cy="400110"/>
          </a:xfrm>
          <a:prstGeom prst="rect">
            <a:avLst/>
          </a:prstGeom>
          <a:noFill/>
        </p:spPr>
        <p:txBody>
          <a:bodyPr wrap="square" rtlCol="0">
            <a:spAutoFit/>
          </a:bodyPr>
          <a:lstStyle/>
          <a:p>
            <a:r>
              <a:rPr lang="en-US" sz="2000" b="1" u="sng"/>
              <a:t>First 2 Principal Components of Yield Curve</a:t>
            </a:r>
          </a:p>
        </p:txBody>
      </p:sp>
      <p:pic>
        <p:nvPicPr>
          <p:cNvPr id="6" name="Picture 5">
            <a:extLst>
              <a:ext uri="{FF2B5EF4-FFF2-40B4-BE49-F238E27FC236}">
                <a16:creationId xmlns:a16="http://schemas.microsoft.com/office/drawing/2014/main" id="{B103F397-A5A6-1F42-EE50-FF11B2271891}"/>
              </a:ext>
            </a:extLst>
          </p:cNvPr>
          <p:cNvPicPr>
            <a:picLocks noChangeAspect="1"/>
          </p:cNvPicPr>
          <p:nvPr/>
        </p:nvPicPr>
        <p:blipFill>
          <a:blip r:embed="rId4"/>
          <a:stretch>
            <a:fillRect/>
          </a:stretch>
        </p:blipFill>
        <p:spPr>
          <a:xfrm>
            <a:off x="6175160" y="1903464"/>
            <a:ext cx="5785280" cy="3801158"/>
          </a:xfrm>
          <a:prstGeom prst="rect">
            <a:avLst/>
          </a:prstGeom>
        </p:spPr>
      </p:pic>
      <p:sp>
        <p:nvSpPr>
          <p:cNvPr id="7" name="TextBox 6">
            <a:extLst>
              <a:ext uri="{FF2B5EF4-FFF2-40B4-BE49-F238E27FC236}">
                <a16:creationId xmlns:a16="http://schemas.microsoft.com/office/drawing/2014/main" id="{3D98F9E8-88F0-CD80-EA5B-99D22FCE9B87}"/>
              </a:ext>
            </a:extLst>
          </p:cNvPr>
          <p:cNvSpPr txBox="1"/>
          <p:nvPr/>
        </p:nvSpPr>
        <p:spPr>
          <a:xfrm>
            <a:off x="6181098" y="1246826"/>
            <a:ext cx="5779342" cy="400110"/>
          </a:xfrm>
          <a:prstGeom prst="rect">
            <a:avLst/>
          </a:prstGeom>
          <a:noFill/>
        </p:spPr>
        <p:txBody>
          <a:bodyPr wrap="square" rtlCol="0">
            <a:spAutoFit/>
          </a:bodyPr>
          <a:lstStyle/>
          <a:p>
            <a:pPr algn="ctr"/>
            <a:r>
              <a:rPr lang="en-US" sz="2000" b="1" u="sng"/>
              <a:t>4 clusters of Yield Curve Shapes</a:t>
            </a:r>
          </a:p>
        </p:txBody>
      </p:sp>
    </p:spTree>
    <p:extLst>
      <p:ext uri="{BB962C8B-B14F-4D97-AF65-F5344CB8AC3E}">
        <p14:creationId xmlns:p14="http://schemas.microsoft.com/office/powerpoint/2010/main" val="1676126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833792" y="343967"/>
            <a:ext cx="8522020"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black"/>
                </a:solidFill>
                <a:effectLst/>
                <a:uLnTx/>
                <a:uFillTx/>
                <a:latin typeface="Arial" panose="020B0604020202020204"/>
                <a:ea typeface="+mn-ea"/>
                <a:cs typeface="+mn-cs"/>
              </a:rPr>
              <a:t>3</a:t>
            </a:r>
            <a:r>
              <a:rPr kumimoji="0" lang="en-US" sz="3600" b="1" i="0" u="none" strike="noStrike" kern="1200" cap="none" spc="0" normalizeH="0" baseline="30000" noProof="0">
                <a:ln>
                  <a:noFill/>
                </a:ln>
                <a:solidFill>
                  <a:prstClr val="black"/>
                </a:solidFill>
                <a:effectLst/>
                <a:uLnTx/>
                <a:uFillTx/>
                <a:latin typeface="Arial" panose="020B0604020202020204"/>
                <a:ea typeface="+mn-ea"/>
                <a:cs typeface="+mn-cs"/>
              </a:rPr>
              <a:t>rd</a:t>
            </a:r>
            <a:r>
              <a:rPr kumimoji="0" lang="en-US" sz="3600" b="1" i="0" u="none" strike="noStrike" kern="1200" cap="none" spc="0" normalizeH="0" baseline="0" noProof="0">
                <a:ln>
                  <a:noFill/>
                </a:ln>
                <a:solidFill>
                  <a:prstClr val="black"/>
                </a:solidFill>
                <a:effectLst/>
                <a:uLnTx/>
                <a:uFillTx/>
                <a:latin typeface="Arial" panose="020B0604020202020204"/>
                <a:ea typeface="+mn-ea"/>
                <a:cs typeface="+mn-cs"/>
              </a:rPr>
              <a:t> Model: Machine Learning Cont’d</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Slide Number Placeholder 2"/>
          <p:cNvSpPr>
            <a:spLocks noGrp="1"/>
          </p:cNvSpPr>
          <p:nvPr>
            <p:ph type="sldNum" sz="quarter" idx="12"/>
          </p:nvPr>
        </p:nvSpPr>
        <p:spPr/>
        <p:txBody>
          <a:bodyPr/>
          <a:lstStyle/>
          <a:p>
            <a:fld id="{AE678206-0642-9F48-9727-6B519CB285FA}" type="slidenum">
              <a:rPr lang="en-US" smtClean="0"/>
              <a:t>11</a:t>
            </a:fld>
            <a:endParaRPr lang="en-US"/>
          </a:p>
        </p:txBody>
      </p:sp>
      <p:sp>
        <p:nvSpPr>
          <p:cNvPr id="2" name="TextBox 1">
            <a:extLst>
              <a:ext uri="{FF2B5EF4-FFF2-40B4-BE49-F238E27FC236}">
                <a16:creationId xmlns:a16="http://schemas.microsoft.com/office/drawing/2014/main" id="{B38B6E49-5C81-CC71-5E6B-5C87E1FE0D4C}"/>
              </a:ext>
            </a:extLst>
          </p:cNvPr>
          <p:cNvSpPr txBox="1"/>
          <p:nvPr/>
        </p:nvSpPr>
        <p:spPr>
          <a:xfrm>
            <a:off x="7016783" y="1554908"/>
            <a:ext cx="5102352" cy="480131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cs typeface="Arial"/>
              </a:rPr>
              <a:t>This model did not produce the intended results</a:t>
            </a:r>
          </a:p>
          <a:p>
            <a:pPr marL="285750" indent="-285750">
              <a:buFont typeface="Arial" panose="020B0604020202020204" pitchFamily="34" charset="0"/>
              <a:buChar char="•"/>
            </a:pPr>
            <a:endParaRPr lang="en-US">
              <a:cs typeface="Arial"/>
            </a:endParaRPr>
          </a:p>
          <a:p>
            <a:pPr marL="285750" indent="-285750">
              <a:buFont typeface="Arial" panose="020B0604020202020204" pitchFamily="34" charset="0"/>
              <a:buChar char="•"/>
            </a:pPr>
            <a:r>
              <a:rPr lang="en-US">
                <a:cs typeface="Arial"/>
              </a:rPr>
              <a:t>The dominance of the variance by the level component does not properly demonstrate changing economic regimes</a:t>
            </a:r>
          </a:p>
          <a:p>
            <a:pPr marL="285750" indent="-285750">
              <a:buFont typeface="Arial" panose="020B0604020202020204" pitchFamily="34" charset="0"/>
              <a:buChar char="•"/>
            </a:pPr>
            <a:endParaRPr lang="en-US">
              <a:cs typeface="Arial"/>
            </a:endParaRPr>
          </a:p>
          <a:p>
            <a:pPr marL="285750" indent="-285750">
              <a:buFont typeface="Arial" panose="020B0604020202020204" pitchFamily="34" charset="0"/>
              <a:buChar char="•"/>
            </a:pPr>
            <a:r>
              <a:rPr lang="en-US">
                <a:cs typeface="Arial"/>
              </a:rPr>
              <a:t>The continued drop in yield levels over the last 30 years has not followed a cycle</a:t>
            </a:r>
          </a:p>
          <a:p>
            <a:pPr marL="285750" indent="-285750">
              <a:buFont typeface="Arial" panose="020B0604020202020204" pitchFamily="34" charset="0"/>
              <a:buChar char="•"/>
            </a:pPr>
            <a:endParaRPr lang="en-US">
              <a:cs typeface="Arial"/>
            </a:endParaRPr>
          </a:p>
          <a:p>
            <a:pPr marL="285750" indent="-285750">
              <a:buFont typeface="Arial" panose="020B0604020202020204" pitchFamily="34" charset="0"/>
              <a:buChar char="•"/>
            </a:pPr>
            <a:r>
              <a:rPr lang="en-US">
                <a:cs typeface="Arial"/>
              </a:rPr>
              <a:t>The Green/ Blue labeled regimes exist solely pre/post the GFC and do not repeat</a:t>
            </a:r>
          </a:p>
          <a:p>
            <a:pPr marL="285750" indent="-285750">
              <a:buFont typeface="Arial" panose="020B0604020202020204" pitchFamily="34" charset="0"/>
              <a:buChar char="•"/>
            </a:pPr>
            <a:endParaRPr lang="en-US">
              <a:cs typeface="Arial"/>
            </a:endParaRPr>
          </a:p>
          <a:p>
            <a:pPr marL="285750" indent="-285750">
              <a:buFont typeface="Arial" panose="020B0604020202020204" pitchFamily="34" charset="0"/>
              <a:buChar char="•"/>
            </a:pPr>
            <a:r>
              <a:rPr lang="en-US">
                <a:cs typeface="Arial"/>
              </a:rPr>
              <a:t>Economic regimes should repeat and follow some expected flow as the economic cycle repeats itself over time</a:t>
            </a:r>
          </a:p>
          <a:p>
            <a:endParaRPr lang="en-US">
              <a:cs typeface="Arial"/>
            </a:endParaRPr>
          </a:p>
        </p:txBody>
      </p:sp>
      <p:pic>
        <p:nvPicPr>
          <p:cNvPr id="5" name="Picture 4">
            <a:extLst>
              <a:ext uri="{FF2B5EF4-FFF2-40B4-BE49-F238E27FC236}">
                <a16:creationId xmlns:a16="http://schemas.microsoft.com/office/drawing/2014/main" id="{7EB3FC49-31E8-3390-70CD-8931C291D85A}"/>
              </a:ext>
            </a:extLst>
          </p:cNvPr>
          <p:cNvPicPr>
            <a:picLocks noChangeAspect="1"/>
          </p:cNvPicPr>
          <p:nvPr/>
        </p:nvPicPr>
        <p:blipFill>
          <a:blip r:embed="rId3"/>
          <a:stretch>
            <a:fillRect/>
          </a:stretch>
        </p:blipFill>
        <p:spPr>
          <a:xfrm>
            <a:off x="72865" y="1188720"/>
            <a:ext cx="6766710" cy="4901184"/>
          </a:xfrm>
          <a:prstGeom prst="rect">
            <a:avLst/>
          </a:prstGeom>
        </p:spPr>
      </p:pic>
    </p:spTree>
    <p:extLst>
      <p:ext uri="{BB962C8B-B14F-4D97-AF65-F5344CB8AC3E}">
        <p14:creationId xmlns:p14="http://schemas.microsoft.com/office/powerpoint/2010/main" val="4155329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prstGeom prst="rect">
            <a:avLst/>
          </a:prstGeom>
        </p:spPr>
        <p:txBody>
          <a:bodyPr wrap="square" lIns="91440" tIns="45720" rIns="91440" bIns="45720" anchor="b" anchorCtr="0">
            <a:normAutofit/>
          </a:bodyPr>
          <a:lstStyle/>
          <a:p>
            <a:r>
              <a:rPr lang="en-US">
                <a:latin typeface="+mj-lt"/>
                <a:ea typeface="Roboto"/>
                <a:cs typeface="Roboto"/>
              </a:rPr>
              <a:t>Trading Strategies</a:t>
            </a:r>
            <a:endParaRPr lang="en-US">
              <a:latin typeface="+mj-lt"/>
            </a:endParaRPr>
          </a:p>
        </p:txBody>
      </p:sp>
      <p:sp>
        <p:nvSpPr>
          <p:cNvPr id="5" name="Subtitle 4">
            <a:extLst>
              <a:ext uri="{FF2B5EF4-FFF2-40B4-BE49-F238E27FC236}">
                <a16:creationId xmlns:a16="http://schemas.microsoft.com/office/drawing/2014/main" id="{975698E3-981B-D155-6CF9-115004D19E4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0933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833792" y="343967"/>
            <a:ext cx="8522020"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black"/>
                </a:solidFill>
                <a:effectLst/>
                <a:uLnTx/>
                <a:uFillTx/>
                <a:latin typeface="Arial" panose="020B0604020202020204"/>
                <a:ea typeface="+mn-ea"/>
                <a:cs typeface="+mn-cs"/>
              </a:rPr>
              <a:t>Trading Strategy</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Slide Number Placeholder 2"/>
          <p:cNvSpPr>
            <a:spLocks noGrp="1"/>
          </p:cNvSpPr>
          <p:nvPr>
            <p:ph type="sldNum" sz="quarter" idx="12"/>
          </p:nvPr>
        </p:nvSpPr>
        <p:spPr/>
        <p:txBody>
          <a:bodyPr/>
          <a:lstStyle/>
          <a:p>
            <a:fld id="{AE678206-0642-9F48-9727-6B519CB285FA}" type="slidenum">
              <a:rPr lang="en-US" smtClean="0"/>
              <a:t>13</a:t>
            </a:fld>
            <a:endParaRPr lang="en-US"/>
          </a:p>
        </p:txBody>
      </p:sp>
      <p:graphicFrame>
        <p:nvGraphicFramePr>
          <p:cNvPr id="4" name="Diagram 3">
            <a:extLst>
              <a:ext uri="{FF2B5EF4-FFF2-40B4-BE49-F238E27FC236}">
                <a16:creationId xmlns:a16="http://schemas.microsoft.com/office/drawing/2014/main" id="{1E154A2C-5AC2-2CD0-7B3D-07AACD213CEE}"/>
              </a:ext>
            </a:extLst>
          </p:cNvPr>
          <p:cNvGraphicFramePr/>
          <p:nvPr>
            <p:extLst>
              <p:ext uri="{D42A27DB-BD31-4B8C-83A1-F6EECF244321}">
                <p14:modId xmlns:p14="http://schemas.microsoft.com/office/powerpoint/2010/main" val="2340806400"/>
              </p:ext>
            </p:extLst>
          </p:nvPr>
        </p:nvGraphicFramePr>
        <p:xfrm>
          <a:off x="283464" y="1268765"/>
          <a:ext cx="11713464" cy="4153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8675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833792" y="343967"/>
            <a:ext cx="8522020"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black"/>
                </a:solidFill>
                <a:effectLst/>
                <a:uLnTx/>
                <a:uFillTx/>
                <a:latin typeface="Arial" panose="020B0604020202020204"/>
                <a:ea typeface="+mn-ea"/>
                <a:cs typeface="+mn-cs"/>
              </a:rPr>
              <a:t>Trading Instruments - Invesco</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Slide Number Placeholder 2"/>
          <p:cNvSpPr>
            <a:spLocks noGrp="1"/>
          </p:cNvSpPr>
          <p:nvPr>
            <p:ph type="sldNum" sz="quarter" idx="12"/>
          </p:nvPr>
        </p:nvSpPr>
        <p:spPr/>
        <p:txBody>
          <a:bodyPr/>
          <a:lstStyle/>
          <a:p>
            <a:fld id="{AE678206-0642-9F48-9727-6B519CB285FA}" type="slidenum">
              <a:rPr lang="en-US" smtClean="0"/>
              <a:t>14</a:t>
            </a:fld>
            <a:endParaRPr lang="en-US"/>
          </a:p>
        </p:txBody>
      </p:sp>
      <p:sp>
        <p:nvSpPr>
          <p:cNvPr id="2" name="TextBox 1">
            <a:extLst>
              <a:ext uri="{FF2B5EF4-FFF2-40B4-BE49-F238E27FC236}">
                <a16:creationId xmlns:a16="http://schemas.microsoft.com/office/drawing/2014/main" id="{B38B6E49-5C81-CC71-5E6B-5C87E1FE0D4C}"/>
              </a:ext>
            </a:extLst>
          </p:cNvPr>
          <p:cNvSpPr txBox="1"/>
          <p:nvPr/>
        </p:nvSpPr>
        <p:spPr>
          <a:xfrm>
            <a:off x="143256" y="1176346"/>
            <a:ext cx="5680334" cy="286232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Invesco created a dynamic strategy using factor rotation throughout the cycle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Published their findings in the JOIM</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Created a successful product that has generated positive Alpha (</a:t>
            </a:r>
            <a:r>
              <a:rPr lang="en-US" sz="1200"/>
              <a:t>Invesco Russell 1000 Dynamic Multifactor ETF</a:t>
            </a:r>
            <a:r>
              <a:rPr lang="en-US"/>
              <a:t>)</a:t>
            </a:r>
          </a:p>
          <a:p>
            <a:endParaRPr lang="en-US"/>
          </a:p>
          <a:p>
            <a:pPr marL="285750" indent="-285750">
              <a:buFont typeface="Arial" panose="020B0604020202020204" pitchFamily="34" charset="0"/>
              <a:buChar char="•"/>
            </a:pPr>
            <a:r>
              <a:rPr lang="en-US"/>
              <a:t>Took a different approach of trading Equity Factor funds with beta vs. pure FF factors</a:t>
            </a:r>
          </a:p>
        </p:txBody>
      </p:sp>
      <p:graphicFrame>
        <p:nvGraphicFramePr>
          <p:cNvPr id="5" name="Table 4">
            <a:extLst>
              <a:ext uri="{FF2B5EF4-FFF2-40B4-BE49-F238E27FC236}">
                <a16:creationId xmlns:a16="http://schemas.microsoft.com/office/drawing/2014/main" id="{52D8F2EA-62D6-145D-436E-C9C8A8F27F54}"/>
              </a:ext>
            </a:extLst>
          </p:cNvPr>
          <p:cNvGraphicFramePr>
            <a:graphicFrameLocks noGrp="1"/>
          </p:cNvGraphicFramePr>
          <p:nvPr>
            <p:custDataLst>
              <p:tags r:id="rId1"/>
            </p:custDataLst>
            <p:extLst>
              <p:ext uri="{D42A27DB-BD31-4B8C-83A1-F6EECF244321}">
                <p14:modId xmlns:p14="http://schemas.microsoft.com/office/powerpoint/2010/main" val="2068924409"/>
              </p:ext>
            </p:extLst>
          </p:nvPr>
        </p:nvGraphicFramePr>
        <p:xfrm>
          <a:off x="2258550" y="4665991"/>
          <a:ext cx="7130080" cy="2144674"/>
        </p:xfrm>
        <a:graphic>
          <a:graphicData uri="http://schemas.openxmlformats.org/drawingml/2006/table">
            <a:tbl>
              <a:tblPr/>
              <a:tblGrid>
                <a:gridCol w="891260">
                  <a:extLst>
                    <a:ext uri="{9D8B030D-6E8A-4147-A177-3AD203B41FA5}">
                      <a16:colId xmlns:a16="http://schemas.microsoft.com/office/drawing/2014/main" val="3621149979"/>
                    </a:ext>
                  </a:extLst>
                </a:gridCol>
                <a:gridCol w="891260">
                  <a:extLst>
                    <a:ext uri="{9D8B030D-6E8A-4147-A177-3AD203B41FA5}">
                      <a16:colId xmlns:a16="http://schemas.microsoft.com/office/drawing/2014/main" val="647858687"/>
                    </a:ext>
                  </a:extLst>
                </a:gridCol>
                <a:gridCol w="891260">
                  <a:extLst>
                    <a:ext uri="{9D8B030D-6E8A-4147-A177-3AD203B41FA5}">
                      <a16:colId xmlns:a16="http://schemas.microsoft.com/office/drawing/2014/main" val="2928380810"/>
                    </a:ext>
                  </a:extLst>
                </a:gridCol>
                <a:gridCol w="891260">
                  <a:extLst>
                    <a:ext uri="{9D8B030D-6E8A-4147-A177-3AD203B41FA5}">
                      <a16:colId xmlns:a16="http://schemas.microsoft.com/office/drawing/2014/main" val="1164245740"/>
                    </a:ext>
                  </a:extLst>
                </a:gridCol>
                <a:gridCol w="891260">
                  <a:extLst>
                    <a:ext uri="{9D8B030D-6E8A-4147-A177-3AD203B41FA5}">
                      <a16:colId xmlns:a16="http://schemas.microsoft.com/office/drawing/2014/main" val="3428940579"/>
                    </a:ext>
                  </a:extLst>
                </a:gridCol>
                <a:gridCol w="891260">
                  <a:extLst>
                    <a:ext uri="{9D8B030D-6E8A-4147-A177-3AD203B41FA5}">
                      <a16:colId xmlns:a16="http://schemas.microsoft.com/office/drawing/2014/main" val="4285886620"/>
                    </a:ext>
                  </a:extLst>
                </a:gridCol>
                <a:gridCol w="891260">
                  <a:extLst>
                    <a:ext uri="{9D8B030D-6E8A-4147-A177-3AD203B41FA5}">
                      <a16:colId xmlns:a16="http://schemas.microsoft.com/office/drawing/2014/main" val="1178923971"/>
                    </a:ext>
                  </a:extLst>
                </a:gridCol>
                <a:gridCol w="891260">
                  <a:extLst>
                    <a:ext uri="{9D8B030D-6E8A-4147-A177-3AD203B41FA5}">
                      <a16:colId xmlns:a16="http://schemas.microsoft.com/office/drawing/2014/main" val="3960048221"/>
                    </a:ext>
                  </a:extLst>
                </a:gridCol>
              </a:tblGrid>
              <a:tr h="237199">
                <a:tc>
                  <a:txBody>
                    <a:bodyPr/>
                    <a:lstStyle/>
                    <a:p>
                      <a:pPr algn="ctr" fontAlgn="b"/>
                      <a:r>
                        <a:rPr lang="en-US" sz="1400" b="0" i="1" u="none" strike="noStrike">
                          <a:solidFill>
                            <a:srgbClr val="000000"/>
                          </a:solidFill>
                          <a:effectLst/>
                          <a:latin typeface="Calibri" panose="020F0502020204030204" pitchFamily="34" charset="0"/>
                        </a:rPr>
                        <a:t> </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1" u="none" strike="noStrike">
                          <a:solidFill>
                            <a:srgbClr val="000000"/>
                          </a:solidFill>
                          <a:effectLst/>
                          <a:latin typeface="Calibri" panose="020F0502020204030204" pitchFamily="34" charset="0"/>
                        </a:rPr>
                        <a:t>Min Var</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1" u="none" strike="noStrike">
                          <a:solidFill>
                            <a:srgbClr val="000000"/>
                          </a:solidFill>
                          <a:effectLst/>
                          <a:latin typeface="Calibri" panose="020F0502020204030204" pitchFamily="34" charset="0"/>
                        </a:rPr>
                        <a:t>Revenue</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1" u="none" strike="noStrike">
                          <a:solidFill>
                            <a:srgbClr val="000000"/>
                          </a:solidFill>
                          <a:effectLst/>
                          <a:latin typeface="Calibri" panose="020F0502020204030204" pitchFamily="34" charset="0"/>
                        </a:rPr>
                        <a:t>Growth</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1" u="none" strike="noStrike">
                          <a:solidFill>
                            <a:srgbClr val="000000"/>
                          </a:solidFill>
                          <a:effectLst/>
                          <a:latin typeface="Calibri" panose="020F0502020204030204" pitchFamily="34" charset="0"/>
                        </a:rPr>
                        <a:t>Value</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1" u="none" strike="noStrike">
                          <a:solidFill>
                            <a:srgbClr val="000000"/>
                          </a:solidFill>
                          <a:effectLst/>
                          <a:latin typeface="Calibri" panose="020F0502020204030204" pitchFamily="34" charset="0"/>
                        </a:rPr>
                        <a:t>Quality</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1" u="none" strike="noStrike">
                          <a:solidFill>
                            <a:srgbClr val="000000"/>
                          </a:solidFill>
                          <a:effectLst/>
                          <a:latin typeface="Calibri" panose="020F0502020204030204" pitchFamily="34" charset="0"/>
                        </a:rPr>
                        <a:t>Momentum</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1" u="none" strike="noStrike">
                          <a:solidFill>
                            <a:srgbClr val="000000"/>
                          </a:solidFill>
                          <a:effectLst/>
                          <a:latin typeface="Calibri" panose="020F0502020204030204" pitchFamily="34" charset="0"/>
                        </a:rPr>
                        <a:t>SPX</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2275159"/>
                  </a:ext>
                </a:extLst>
              </a:tr>
              <a:tr h="237199">
                <a:tc>
                  <a:txBody>
                    <a:bodyPr/>
                    <a:lstStyle/>
                    <a:p>
                      <a:pPr algn="l" fontAlgn="b"/>
                      <a:r>
                        <a:rPr lang="en-US" sz="1400" b="0" i="0" u="none" strike="noStrike">
                          <a:solidFill>
                            <a:srgbClr val="000000"/>
                          </a:solidFill>
                          <a:effectLst/>
                          <a:latin typeface="Calibri" panose="020F0502020204030204" pitchFamily="34" charset="0"/>
                        </a:rPr>
                        <a:t>Min Var</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1</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F8696B"/>
                    </a:solidFill>
                  </a:tcPr>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076097650"/>
                  </a:ext>
                </a:extLst>
              </a:tr>
              <a:tr h="237199">
                <a:tc>
                  <a:txBody>
                    <a:bodyPr/>
                    <a:lstStyle/>
                    <a:p>
                      <a:pPr algn="l" fontAlgn="b"/>
                      <a:r>
                        <a:rPr lang="en-US" sz="1400" b="0" i="0" u="none" strike="noStrike">
                          <a:solidFill>
                            <a:srgbClr val="000000"/>
                          </a:solidFill>
                          <a:effectLst/>
                          <a:latin typeface="Calibri" panose="020F0502020204030204" pitchFamily="34" charset="0"/>
                        </a:rPr>
                        <a:t>Revenue</a:t>
                      </a:r>
                    </a:p>
                  </a:txBody>
                  <a:tcPr marL="7620" marR="7620" marT="7620"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0.91</a:t>
                      </a:r>
                    </a:p>
                  </a:txBody>
                  <a:tcPr marL="7620" marR="7620" marT="7620" marB="0" anchor="b">
                    <a:lnL>
                      <a:noFill/>
                    </a:lnL>
                    <a:lnR>
                      <a:noFill/>
                    </a:lnR>
                    <a:lnT>
                      <a:noFill/>
                    </a:lnT>
                    <a:lnB>
                      <a:noFill/>
                    </a:lnB>
                    <a:solidFill>
                      <a:srgbClr val="F98789"/>
                    </a:solidFill>
                  </a:tcPr>
                </a:tc>
                <a:tc>
                  <a:txBody>
                    <a:bodyPr/>
                    <a:lstStyle/>
                    <a:p>
                      <a:pPr algn="r" fontAlgn="b"/>
                      <a:r>
                        <a:rPr lang="en-US" sz="1400" b="0" i="0" u="none" strike="noStrike">
                          <a:solidFill>
                            <a:srgbClr val="000000"/>
                          </a:solidFill>
                          <a:effectLst/>
                          <a:latin typeface="Calibri" panose="020F0502020204030204" pitchFamily="34" charset="0"/>
                        </a:rPr>
                        <a:t>1.00</a:t>
                      </a:r>
                    </a:p>
                  </a:txBody>
                  <a:tcPr marL="7620" marR="7620" marT="7620" marB="0" anchor="b">
                    <a:lnL>
                      <a:noFill/>
                    </a:lnL>
                    <a:lnR>
                      <a:noFill/>
                    </a:lnR>
                    <a:lnT>
                      <a:noFill/>
                    </a:lnT>
                    <a:lnB>
                      <a:noFill/>
                    </a:lnB>
                    <a:solidFill>
                      <a:srgbClr val="F8696B"/>
                    </a:solidFill>
                  </a:tcPr>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1044678848"/>
                  </a:ext>
                </a:extLst>
              </a:tr>
              <a:tr h="237199">
                <a:tc>
                  <a:txBody>
                    <a:bodyPr/>
                    <a:lstStyle/>
                    <a:p>
                      <a:pPr algn="l" fontAlgn="b"/>
                      <a:r>
                        <a:rPr lang="en-US" sz="1400" b="0" i="0" u="none" strike="noStrike">
                          <a:solidFill>
                            <a:srgbClr val="000000"/>
                          </a:solidFill>
                          <a:effectLst/>
                          <a:latin typeface="Calibri" panose="020F0502020204030204" pitchFamily="34" charset="0"/>
                        </a:rPr>
                        <a:t>Growth</a:t>
                      </a:r>
                    </a:p>
                  </a:txBody>
                  <a:tcPr marL="7620" marR="7620" marT="7620"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0.72</a:t>
                      </a:r>
                    </a:p>
                  </a:txBody>
                  <a:tcPr marL="7620" marR="7620" marT="7620" marB="0" anchor="b">
                    <a:lnL>
                      <a:noFill/>
                    </a:lnL>
                    <a:lnR>
                      <a:noFill/>
                    </a:lnR>
                    <a:lnT>
                      <a:noFill/>
                    </a:lnT>
                    <a:lnB>
                      <a:noFill/>
                    </a:lnB>
                    <a:solidFill>
                      <a:srgbClr val="FBC8CA"/>
                    </a:solidFill>
                  </a:tcPr>
                </a:tc>
                <a:tc>
                  <a:txBody>
                    <a:bodyPr/>
                    <a:lstStyle/>
                    <a:p>
                      <a:pPr algn="r" fontAlgn="b"/>
                      <a:r>
                        <a:rPr lang="en-US" sz="1400" b="0" i="0" u="none" strike="noStrike">
                          <a:solidFill>
                            <a:srgbClr val="000000"/>
                          </a:solidFill>
                          <a:effectLst/>
                          <a:latin typeface="Calibri" panose="020F0502020204030204" pitchFamily="34" charset="0"/>
                        </a:rPr>
                        <a:t>0.81</a:t>
                      </a:r>
                    </a:p>
                  </a:txBody>
                  <a:tcPr marL="7620" marR="7620" marT="7620" marB="0" anchor="b">
                    <a:lnL>
                      <a:noFill/>
                    </a:lnL>
                    <a:lnR>
                      <a:noFill/>
                    </a:lnR>
                    <a:lnT>
                      <a:noFill/>
                    </a:lnT>
                    <a:lnB>
                      <a:noFill/>
                    </a:lnB>
                    <a:solidFill>
                      <a:srgbClr val="FAA9AC"/>
                    </a:solidFill>
                  </a:tcPr>
                </a:tc>
                <a:tc>
                  <a:txBody>
                    <a:bodyPr/>
                    <a:lstStyle/>
                    <a:p>
                      <a:pPr algn="r" fontAlgn="b"/>
                      <a:r>
                        <a:rPr lang="en-US" sz="1400" b="0" i="0" u="none" strike="noStrike">
                          <a:solidFill>
                            <a:srgbClr val="000000"/>
                          </a:solidFill>
                          <a:effectLst/>
                          <a:latin typeface="Calibri" panose="020F0502020204030204" pitchFamily="34" charset="0"/>
                        </a:rPr>
                        <a:t>1.00</a:t>
                      </a:r>
                    </a:p>
                  </a:txBody>
                  <a:tcPr marL="7620" marR="7620" marT="7620" marB="0" anchor="b">
                    <a:lnL>
                      <a:noFill/>
                    </a:lnL>
                    <a:lnR>
                      <a:noFill/>
                    </a:lnR>
                    <a:lnT>
                      <a:noFill/>
                    </a:lnT>
                    <a:lnB>
                      <a:noFill/>
                    </a:lnB>
                    <a:solidFill>
                      <a:srgbClr val="F8696B"/>
                    </a:solidFill>
                  </a:tcPr>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1027962786"/>
                  </a:ext>
                </a:extLst>
              </a:tr>
              <a:tr h="237199">
                <a:tc>
                  <a:txBody>
                    <a:bodyPr/>
                    <a:lstStyle/>
                    <a:p>
                      <a:pPr algn="l" fontAlgn="b"/>
                      <a:r>
                        <a:rPr lang="en-US" sz="1400" b="0" i="0" u="none" strike="noStrike">
                          <a:solidFill>
                            <a:srgbClr val="000000"/>
                          </a:solidFill>
                          <a:effectLst/>
                          <a:latin typeface="Calibri" panose="020F0502020204030204" pitchFamily="34" charset="0"/>
                        </a:rPr>
                        <a:t>Value</a:t>
                      </a:r>
                    </a:p>
                  </a:txBody>
                  <a:tcPr marL="7620" marR="7620" marT="7620"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0.83</a:t>
                      </a:r>
                    </a:p>
                  </a:txBody>
                  <a:tcPr marL="7620" marR="7620" marT="7620" marB="0" anchor="b">
                    <a:lnL>
                      <a:noFill/>
                    </a:lnL>
                    <a:lnR>
                      <a:noFill/>
                    </a:lnR>
                    <a:lnT>
                      <a:noFill/>
                    </a:lnT>
                    <a:lnB>
                      <a:noFill/>
                    </a:lnB>
                    <a:solidFill>
                      <a:srgbClr val="FAA3A6"/>
                    </a:solidFill>
                  </a:tcPr>
                </a:tc>
                <a:tc>
                  <a:txBody>
                    <a:bodyPr/>
                    <a:lstStyle/>
                    <a:p>
                      <a:pPr algn="r" fontAlgn="b"/>
                      <a:r>
                        <a:rPr lang="en-US" sz="1400" b="0" i="0" u="none" strike="noStrike">
                          <a:solidFill>
                            <a:srgbClr val="000000"/>
                          </a:solidFill>
                          <a:effectLst/>
                          <a:latin typeface="Calibri" panose="020F0502020204030204" pitchFamily="34" charset="0"/>
                        </a:rPr>
                        <a:t>0.92</a:t>
                      </a:r>
                    </a:p>
                  </a:txBody>
                  <a:tcPr marL="7620" marR="7620" marT="7620" marB="0" anchor="b">
                    <a:lnL>
                      <a:noFill/>
                    </a:lnL>
                    <a:lnR>
                      <a:noFill/>
                    </a:lnR>
                    <a:lnT>
                      <a:noFill/>
                    </a:lnT>
                    <a:lnB>
                      <a:noFill/>
                    </a:lnB>
                    <a:solidFill>
                      <a:srgbClr val="F98688"/>
                    </a:solidFill>
                  </a:tcPr>
                </a:tc>
                <a:tc>
                  <a:txBody>
                    <a:bodyPr/>
                    <a:lstStyle/>
                    <a:p>
                      <a:pPr algn="r" fontAlgn="b"/>
                      <a:r>
                        <a:rPr lang="en-US" sz="1400" b="0" i="0" u="none" strike="noStrike">
                          <a:solidFill>
                            <a:srgbClr val="000000"/>
                          </a:solidFill>
                          <a:effectLst/>
                          <a:latin typeface="Calibri" panose="020F0502020204030204" pitchFamily="34" charset="0"/>
                        </a:rPr>
                        <a:t>0.65</a:t>
                      </a:r>
                    </a:p>
                  </a:txBody>
                  <a:tcPr marL="7620" marR="7620" marT="7620" marB="0" anchor="b">
                    <a:lnL>
                      <a:noFill/>
                    </a:lnL>
                    <a:lnR>
                      <a:noFill/>
                    </a:lnR>
                    <a:lnT>
                      <a:noFill/>
                    </a:lnT>
                    <a:lnB>
                      <a:noFill/>
                    </a:lnB>
                    <a:solidFill>
                      <a:srgbClr val="FCE0E3"/>
                    </a:solidFill>
                  </a:tcPr>
                </a:tc>
                <a:tc>
                  <a:txBody>
                    <a:bodyPr/>
                    <a:lstStyle/>
                    <a:p>
                      <a:pPr algn="r" fontAlgn="b"/>
                      <a:r>
                        <a:rPr lang="en-US" sz="1400" b="0" i="0" u="none" strike="noStrike">
                          <a:solidFill>
                            <a:srgbClr val="000000"/>
                          </a:solidFill>
                          <a:effectLst/>
                          <a:latin typeface="Calibri" panose="020F0502020204030204" pitchFamily="34" charset="0"/>
                        </a:rPr>
                        <a:t>1.00</a:t>
                      </a:r>
                    </a:p>
                  </a:txBody>
                  <a:tcPr marL="7620" marR="7620" marT="7620" marB="0" anchor="b">
                    <a:lnL>
                      <a:noFill/>
                    </a:lnL>
                    <a:lnR>
                      <a:noFill/>
                    </a:lnR>
                    <a:lnT>
                      <a:noFill/>
                    </a:lnT>
                    <a:lnB>
                      <a:noFill/>
                    </a:lnB>
                    <a:solidFill>
                      <a:srgbClr val="F8696B"/>
                    </a:solidFill>
                  </a:tcPr>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4165191795"/>
                  </a:ext>
                </a:extLst>
              </a:tr>
              <a:tr h="237199">
                <a:tc>
                  <a:txBody>
                    <a:bodyPr/>
                    <a:lstStyle/>
                    <a:p>
                      <a:pPr algn="l" fontAlgn="b"/>
                      <a:r>
                        <a:rPr lang="en-US" sz="1400" b="0" i="0" u="none" strike="noStrike">
                          <a:solidFill>
                            <a:srgbClr val="000000"/>
                          </a:solidFill>
                          <a:effectLst/>
                          <a:latin typeface="Calibri" panose="020F0502020204030204" pitchFamily="34" charset="0"/>
                        </a:rPr>
                        <a:t>Quality</a:t>
                      </a:r>
                    </a:p>
                  </a:txBody>
                  <a:tcPr marL="7620" marR="7620" marT="7620"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0.88</a:t>
                      </a:r>
                    </a:p>
                  </a:txBody>
                  <a:tcPr marL="7620" marR="7620" marT="7620" marB="0" anchor="b">
                    <a:lnL>
                      <a:noFill/>
                    </a:lnL>
                    <a:lnR>
                      <a:noFill/>
                    </a:lnR>
                    <a:lnT>
                      <a:noFill/>
                    </a:lnT>
                    <a:lnB>
                      <a:noFill/>
                    </a:lnB>
                    <a:solidFill>
                      <a:srgbClr val="FA9193"/>
                    </a:solidFill>
                  </a:tcPr>
                </a:tc>
                <a:tc>
                  <a:txBody>
                    <a:bodyPr/>
                    <a:lstStyle/>
                    <a:p>
                      <a:pPr algn="r" fontAlgn="b"/>
                      <a:r>
                        <a:rPr lang="en-US" sz="1400" b="0" i="0" u="none" strike="noStrike">
                          <a:solidFill>
                            <a:srgbClr val="000000"/>
                          </a:solidFill>
                          <a:effectLst/>
                          <a:latin typeface="Calibri" panose="020F0502020204030204" pitchFamily="34" charset="0"/>
                        </a:rPr>
                        <a:t>0.92</a:t>
                      </a:r>
                    </a:p>
                  </a:txBody>
                  <a:tcPr marL="7620" marR="7620" marT="7620" marB="0" anchor="b">
                    <a:lnL>
                      <a:noFill/>
                    </a:lnL>
                    <a:lnR>
                      <a:noFill/>
                    </a:lnR>
                    <a:lnT>
                      <a:noFill/>
                    </a:lnT>
                    <a:lnB>
                      <a:noFill/>
                    </a:lnB>
                    <a:solidFill>
                      <a:srgbClr val="F98486"/>
                    </a:solidFill>
                  </a:tcPr>
                </a:tc>
                <a:tc>
                  <a:txBody>
                    <a:bodyPr/>
                    <a:lstStyle/>
                    <a:p>
                      <a:pPr algn="r" fontAlgn="b"/>
                      <a:r>
                        <a:rPr lang="en-US" sz="1400" b="0" i="0" u="none" strike="noStrike">
                          <a:solidFill>
                            <a:srgbClr val="000000"/>
                          </a:solidFill>
                          <a:effectLst/>
                          <a:latin typeface="Calibri" panose="020F0502020204030204" pitchFamily="34" charset="0"/>
                        </a:rPr>
                        <a:t>0.81</a:t>
                      </a:r>
                    </a:p>
                  </a:txBody>
                  <a:tcPr marL="7620" marR="7620" marT="7620" marB="0" anchor="b">
                    <a:lnL>
                      <a:noFill/>
                    </a:lnL>
                    <a:lnR>
                      <a:noFill/>
                    </a:lnR>
                    <a:lnT>
                      <a:noFill/>
                    </a:lnT>
                    <a:lnB>
                      <a:noFill/>
                    </a:lnB>
                    <a:solidFill>
                      <a:srgbClr val="FAA9AB"/>
                    </a:solidFill>
                  </a:tcPr>
                </a:tc>
                <a:tc>
                  <a:txBody>
                    <a:bodyPr/>
                    <a:lstStyle/>
                    <a:p>
                      <a:pPr algn="r" fontAlgn="b"/>
                      <a:r>
                        <a:rPr lang="en-US" sz="1400" b="0" i="0" u="none" strike="noStrike">
                          <a:solidFill>
                            <a:srgbClr val="000000"/>
                          </a:solidFill>
                          <a:effectLst/>
                          <a:latin typeface="Calibri" panose="020F0502020204030204" pitchFamily="34" charset="0"/>
                        </a:rPr>
                        <a:t>0.79</a:t>
                      </a:r>
                    </a:p>
                  </a:txBody>
                  <a:tcPr marL="7620" marR="7620" marT="7620" marB="0" anchor="b">
                    <a:lnL>
                      <a:noFill/>
                    </a:lnL>
                    <a:lnR>
                      <a:noFill/>
                    </a:lnR>
                    <a:lnT>
                      <a:noFill/>
                    </a:lnT>
                    <a:lnB>
                      <a:noFill/>
                    </a:lnB>
                    <a:solidFill>
                      <a:srgbClr val="FAB0B2"/>
                    </a:solidFill>
                  </a:tcPr>
                </a:tc>
                <a:tc>
                  <a:txBody>
                    <a:bodyPr/>
                    <a:lstStyle/>
                    <a:p>
                      <a:pPr algn="r" fontAlgn="b"/>
                      <a:r>
                        <a:rPr lang="en-US" sz="1400" b="0" i="0" u="none" strike="noStrike">
                          <a:solidFill>
                            <a:srgbClr val="000000"/>
                          </a:solidFill>
                          <a:effectLst/>
                          <a:latin typeface="Calibri" panose="020F0502020204030204" pitchFamily="34" charset="0"/>
                        </a:rPr>
                        <a:t>1.00</a:t>
                      </a:r>
                    </a:p>
                  </a:txBody>
                  <a:tcPr marL="7620" marR="7620" marT="7620" marB="0" anchor="b">
                    <a:lnL>
                      <a:noFill/>
                    </a:lnL>
                    <a:lnR>
                      <a:noFill/>
                    </a:lnR>
                    <a:lnT>
                      <a:noFill/>
                    </a:lnT>
                    <a:lnB>
                      <a:noFill/>
                    </a:lnB>
                    <a:solidFill>
                      <a:srgbClr val="F8696B"/>
                    </a:solidFill>
                  </a:tcPr>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2544554527"/>
                  </a:ext>
                </a:extLst>
              </a:tr>
              <a:tr h="237199">
                <a:tc>
                  <a:txBody>
                    <a:bodyPr/>
                    <a:lstStyle/>
                    <a:p>
                      <a:pPr algn="l" fontAlgn="b"/>
                      <a:r>
                        <a:rPr lang="en-US" sz="1400" b="0" i="0" u="none" strike="noStrike">
                          <a:solidFill>
                            <a:srgbClr val="000000"/>
                          </a:solidFill>
                          <a:effectLst/>
                          <a:latin typeface="Calibri" panose="020F0502020204030204" pitchFamily="34" charset="0"/>
                        </a:rPr>
                        <a:t>Momentum</a:t>
                      </a:r>
                    </a:p>
                  </a:txBody>
                  <a:tcPr marL="7620" marR="7620" marT="7620"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0.72</a:t>
                      </a:r>
                    </a:p>
                  </a:txBody>
                  <a:tcPr marL="7620" marR="7620" marT="7620" marB="0" anchor="b">
                    <a:lnL>
                      <a:noFill/>
                    </a:lnL>
                    <a:lnR>
                      <a:noFill/>
                    </a:lnR>
                    <a:lnT>
                      <a:noFill/>
                    </a:lnT>
                    <a:lnB>
                      <a:noFill/>
                    </a:lnB>
                    <a:solidFill>
                      <a:srgbClr val="FBCACD"/>
                    </a:solidFill>
                  </a:tcPr>
                </a:tc>
                <a:tc>
                  <a:txBody>
                    <a:bodyPr/>
                    <a:lstStyle/>
                    <a:p>
                      <a:pPr algn="r" fontAlgn="b"/>
                      <a:r>
                        <a:rPr lang="en-US" sz="1400" b="0" i="0" u="none" strike="noStrike">
                          <a:solidFill>
                            <a:srgbClr val="000000"/>
                          </a:solidFill>
                          <a:effectLst/>
                          <a:latin typeface="Calibri" panose="020F0502020204030204" pitchFamily="34" charset="0"/>
                        </a:rPr>
                        <a:t>0.76</a:t>
                      </a:r>
                    </a:p>
                  </a:txBody>
                  <a:tcPr marL="7620" marR="7620" marT="7620" marB="0" anchor="b">
                    <a:lnL>
                      <a:noFill/>
                    </a:lnL>
                    <a:lnR>
                      <a:noFill/>
                    </a:lnR>
                    <a:lnT>
                      <a:noFill/>
                    </a:lnT>
                    <a:lnB>
                      <a:noFill/>
                    </a:lnB>
                    <a:solidFill>
                      <a:srgbClr val="FBBCBE"/>
                    </a:solidFill>
                  </a:tcPr>
                </a:tc>
                <a:tc>
                  <a:txBody>
                    <a:bodyPr/>
                    <a:lstStyle/>
                    <a:p>
                      <a:pPr algn="r" fontAlgn="b"/>
                      <a:r>
                        <a:rPr lang="en-US" sz="1400" b="0" i="0" u="none" strike="noStrike">
                          <a:solidFill>
                            <a:srgbClr val="000000"/>
                          </a:solidFill>
                          <a:effectLst/>
                          <a:latin typeface="Calibri" panose="020F0502020204030204" pitchFamily="34" charset="0"/>
                        </a:rPr>
                        <a:t>0.85</a:t>
                      </a:r>
                    </a:p>
                  </a:txBody>
                  <a:tcPr marL="7620" marR="7620" marT="7620" marB="0" anchor="b">
                    <a:lnL>
                      <a:noFill/>
                    </a:lnL>
                    <a:lnR>
                      <a:noFill/>
                    </a:lnR>
                    <a:lnT>
                      <a:noFill/>
                    </a:lnT>
                    <a:lnB>
                      <a:noFill/>
                    </a:lnB>
                    <a:solidFill>
                      <a:srgbClr val="FA9D9F"/>
                    </a:solidFill>
                  </a:tcPr>
                </a:tc>
                <a:tc>
                  <a:txBody>
                    <a:bodyPr/>
                    <a:lstStyle/>
                    <a:p>
                      <a:pPr algn="r" fontAlgn="b"/>
                      <a:r>
                        <a:rPr lang="en-US" sz="1400" b="0" i="0" u="none" strike="noStrike">
                          <a:solidFill>
                            <a:srgbClr val="000000"/>
                          </a:solidFill>
                          <a:effectLst/>
                          <a:latin typeface="Calibri" panose="020F0502020204030204" pitchFamily="34" charset="0"/>
                        </a:rPr>
                        <a:t>0.57</a:t>
                      </a:r>
                    </a:p>
                  </a:txBody>
                  <a:tcPr marL="7620" marR="7620" marT="7620" marB="0" anchor="b">
                    <a:lnL>
                      <a:noFill/>
                    </a:lnL>
                    <a:lnR>
                      <a:noFill/>
                    </a:lnR>
                    <a:lnT>
                      <a:noFill/>
                    </a:lnT>
                    <a:lnB>
                      <a:noFill/>
                    </a:lnB>
                    <a:solidFill>
                      <a:srgbClr val="FCFCFF"/>
                    </a:solidFill>
                  </a:tcPr>
                </a:tc>
                <a:tc>
                  <a:txBody>
                    <a:bodyPr/>
                    <a:lstStyle/>
                    <a:p>
                      <a:pPr algn="r" fontAlgn="b"/>
                      <a:r>
                        <a:rPr lang="en-US" sz="1400" b="0" i="0" u="none" strike="noStrike">
                          <a:solidFill>
                            <a:srgbClr val="000000"/>
                          </a:solidFill>
                          <a:effectLst/>
                          <a:latin typeface="Calibri" panose="020F0502020204030204" pitchFamily="34" charset="0"/>
                        </a:rPr>
                        <a:t>0.77</a:t>
                      </a:r>
                    </a:p>
                  </a:txBody>
                  <a:tcPr marL="7620" marR="7620" marT="7620" marB="0" anchor="b">
                    <a:lnL>
                      <a:noFill/>
                    </a:lnL>
                    <a:lnR>
                      <a:noFill/>
                    </a:lnR>
                    <a:lnT>
                      <a:noFill/>
                    </a:lnT>
                    <a:lnB>
                      <a:noFill/>
                    </a:lnB>
                    <a:solidFill>
                      <a:srgbClr val="FBB7B9"/>
                    </a:solidFill>
                  </a:tcPr>
                </a:tc>
                <a:tc>
                  <a:txBody>
                    <a:bodyPr/>
                    <a:lstStyle/>
                    <a:p>
                      <a:pPr algn="r" fontAlgn="b"/>
                      <a:r>
                        <a:rPr lang="en-US" sz="1400" b="0" i="0" u="none" strike="noStrike">
                          <a:solidFill>
                            <a:srgbClr val="000000"/>
                          </a:solidFill>
                          <a:effectLst/>
                          <a:latin typeface="Calibri" panose="020F0502020204030204" pitchFamily="34" charset="0"/>
                        </a:rPr>
                        <a:t>1.00</a:t>
                      </a:r>
                    </a:p>
                  </a:txBody>
                  <a:tcPr marL="7620" marR="7620" marT="7620" marB="0" anchor="b">
                    <a:lnL>
                      <a:noFill/>
                    </a:lnL>
                    <a:lnR>
                      <a:noFill/>
                    </a:lnR>
                    <a:lnT>
                      <a:noFill/>
                    </a:lnT>
                    <a:lnB>
                      <a:noFill/>
                    </a:lnB>
                    <a:solidFill>
                      <a:srgbClr val="F8696B"/>
                    </a:solidFill>
                  </a:tcPr>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1331157787"/>
                  </a:ext>
                </a:extLst>
              </a:tr>
              <a:tr h="247082">
                <a:tc>
                  <a:txBody>
                    <a:bodyPr/>
                    <a:lstStyle/>
                    <a:p>
                      <a:pPr algn="l" fontAlgn="b"/>
                      <a:r>
                        <a:rPr lang="en-US" sz="1400" b="0" i="0" u="none" strike="noStrike">
                          <a:solidFill>
                            <a:srgbClr val="000000"/>
                          </a:solidFill>
                          <a:effectLst/>
                          <a:latin typeface="Calibri" panose="020F0502020204030204" pitchFamily="34" charset="0"/>
                        </a:rPr>
                        <a:t>SPX</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0.90</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solidFill>
                      <a:srgbClr val="F98C8F"/>
                    </a:solidFill>
                  </a:tcPr>
                </a:tc>
                <a:tc>
                  <a:txBody>
                    <a:bodyPr/>
                    <a:lstStyle/>
                    <a:p>
                      <a:pPr algn="r" fontAlgn="b"/>
                      <a:r>
                        <a:rPr lang="en-US" sz="1400" b="0" i="0" u="none" strike="noStrike">
                          <a:solidFill>
                            <a:srgbClr val="000000"/>
                          </a:solidFill>
                          <a:effectLst/>
                          <a:latin typeface="Calibri" panose="020F0502020204030204" pitchFamily="34" charset="0"/>
                        </a:rPr>
                        <a:t>0.96</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solidFill>
                      <a:srgbClr val="F9787A"/>
                    </a:solidFill>
                  </a:tcPr>
                </a:tc>
                <a:tc>
                  <a:txBody>
                    <a:bodyPr/>
                    <a:lstStyle/>
                    <a:p>
                      <a:pPr algn="r" fontAlgn="b"/>
                      <a:r>
                        <a:rPr lang="en-US" sz="1400" b="0" i="0" u="none" strike="noStrike">
                          <a:solidFill>
                            <a:srgbClr val="000000"/>
                          </a:solidFill>
                          <a:effectLst/>
                          <a:latin typeface="Calibri" panose="020F0502020204030204" pitchFamily="34" charset="0"/>
                        </a:rPr>
                        <a:t>0.90</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solidFill>
                      <a:srgbClr val="F98D8F"/>
                    </a:solidFill>
                  </a:tcPr>
                </a:tc>
                <a:tc>
                  <a:txBody>
                    <a:bodyPr/>
                    <a:lstStyle/>
                    <a:p>
                      <a:pPr algn="r" fontAlgn="b"/>
                      <a:r>
                        <a:rPr lang="en-US" sz="1400" b="0" i="0" u="none" strike="noStrike">
                          <a:solidFill>
                            <a:srgbClr val="000000"/>
                          </a:solidFill>
                          <a:effectLst/>
                          <a:latin typeface="Calibri" panose="020F0502020204030204" pitchFamily="34" charset="0"/>
                        </a:rPr>
                        <a:t>0.82</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solidFill>
                      <a:srgbClr val="FAA8AA"/>
                    </a:solidFill>
                  </a:tcPr>
                </a:tc>
                <a:tc>
                  <a:txBody>
                    <a:bodyPr/>
                    <a:lstStyle/>
                    <a:p>
                      <a:pPr algn="r" fontAlgn="b"/>
                      <a:r>
                        <a:rPr lang="en-US" sz="1400" b="0" i="0" u="none" strike="noStrike">
                          <a:solidFill>
                            <a:srgbClr val="000000"/>
                          </a:solidFill>
                          <a:effectLst/>
                          <a:latin typeface="Calibri" panose="020F0502020204030204" pitchFamily="34" charset="0"/>
                        </a:rPr>
                        <a:t>0.95</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solidFill>
                      <a:srgbClr val="F97C7E"/>
                    </a:solidFill>
                  </a:tcPr>
                </a:tc>
                <a:tc>
                  <a:txBody>
                    <a:bodyPr/>
                    <a:lstStyle/>
                    <a:p>
                      <a:pPr algn="r" fontAlgn="b"/>
                      <a:r>
                        <a:rPr lang="en-US" sz="1400" b="0" i="0" u="none" strike="noStrike">
                          <a:solidFill>
                            <a:srgbClr val="000000"/>
                          </a:solidFill>
                          <a:effectLst/>
                          <a:latin typeface="Calibri" panose="020F0502020204030204" pitchFamily="34" charset="0"/>
                        </a:rPr>
                        <a:t>0.85</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solidFill>
                      <a:srgbClr val="FA9B9E"/>
                    </a:solidFill>
                  </a:tcPr>
                </a:tc>
                <a:tc>
                  <a:txBody>
                    <a:bodyPr/>
                    <a:lstStyle/>
                    <a:p>
                      <a:pPr algn="r" fontAlgn="b"/>
                      <a:r>
                        <a:rPr lang="en-US" sz="1400" b="0" i="0" u="none" strike="noStrike">
                          <a:solidFill>
                            <a:srgbClr val="000000"/>
                          </a:solidFill>
                          <a:effectLst/>
                          <a:latin typeface="Calibri" panose="020F0502020204030204" pitchFamily="34" charset="0"/>
                        </a:rPr>
                        <a:t>1.00</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solidFill>
                      <a:srgbClr val="F8696B"/>
                    </a:solidFill>
                  </a:tcPr>
                </a:tc>
                <a:extLst>
                  <a:ext uri="{0D108BD9-81ED-4DB2-BD59-A6C34878D82A}">
                    <a16:rowId xmlns:a16="http://schemas.microsoft.com/office/drawing/2014/main" val="1762166617"/>
                  </a:ext>
                </a:extLst>
              </a:tr>
              <a:tr h="237199">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427112865"/>
                  </a:ext>
                </a:extLst>
              </a:tr>
            </a:tbl>
          </a:graphicData>
        </a:graphic>
      </p:graphicFrame>
      <p:sp>
        <p:nvSpPr>
          <p:cNvPr id="4" name="TextBox 3">
            <a:extLst>
              <a:ext uri="{FF2B5EF4-FFF2-40B4-BE49-F238E27FC236}">
                <a16:creationId xmlns:a16="http://schemas.microsoft.com/office/drawing/2014/main" id="{1BE0E646-B730-D036-046B-991095647D9E}"/>
              </a:ext>
            </a:extLst>
          </p:cNvPr>
          <p:cNvSpPr txBox="1"/>
          <p:nvPr/>
        </p:nvSpPr>
        <p:spPr>
          <a:xfrm>
            <a:off x="5922447" y="3577316"/>
            <a:ext cx="6290706" cy="646331"/>
          </a:xfrm>
          <a:prstGeom prst="rect">
            <a:avLst/>
          </a:prstGeom>
          <a:noFill/>
        </p:spPr>
        <p:txBody>
          <a:bodyPr wrap="square" rtlCol="0">
            <a:spAutoFit/>
          </a:bodyPr>
          <a:lstStyle/>
          <a:p>
            <a:pPr algn="l"/>
            <a:r>
              <a:rPr lang="en-US" sz="1200" dirty="0">
                <a:latin typeface="+mj-lt"/>
                <a:cs typeface="Times New Roman" panose="02020603050405020304" pitchFamily="18" charset="0"/>
              </a:rPr>
              <a:t>Source: “</a:t>
            </a:r>
            <a:r>
              <a:rPr lang="en-US" sz="1200" i="0" u="none" strike="noStrike" baseline="0" dirty="0">
                <a:latin typeface="+mj-lt"/>
                <a:cs typeface="Times New Roman" panose="02020603050405020304" pitchFamily="18" charset="0"/>
              </a:rPr>
              <a:t>TIME-SERIES VARIATION IN FACTOR PREMIA: THE INFLUENCE OF THE BUSINESS CYCLE</a:t>
            </a:r>
            <a:r>
              <a:rPr lang="en-US" sz="1200" i="1" dirty="0">
                <a:solidFill>
                  <a:srgbClr val="081B33"/>
                </a:solidFill>
                <a:effectLst/>
                <a:latin typeface="+mj-lt"/>
                <a:cs typeface="Times New Roman" panose="02020603050405020304" pitchFamily="18" charset="0"/>
              </a:rPr>
              <a:t>” Journal of Investment Management, </a:t>
            </a:r>
          </a:p>
          <a:p>
            <a:pPr algn="l"/>
            <a:r>
              <a:rPr lang="en-US" sz="1200" i="1" dirty="0">
                <a:solidFill>
                  <a:srgbClr val="081B33"/>
                </a:solidFill>
                <a:effectLst/>
                <a:latin typeface="+mj-lt"/>
                <a:cs typeface="Times New Roman" panose="02020603050405020304" pitchFamily="18" charset="0"/>
              </a:rPr>
              <a:t>		</a:t>
            </a:r>
            <a:r>
              <a:rPr lang="en-US" sz="1200" b="0" i="1" u="none" strike="noStrike" baseline="0" dirty="0">
                <a:latin typeface="+mj-lt"/>
                <a:cs typeface="Times New Roman" panose="02020603050405020304" pitchFamily="18" charset="0"/>
              </a:rPr>
              <a:t>Christopher Polk, PhD, Mo </a:t>
            </a:r>
            <a:r>
              <a:rPr lang="en-US" sz="1200" b="0" i="1" u="none" strike="noStrike" baseline="0" dirty="0" err="1">
                <a:latin typeface="+mj-lt"/>
                <a:cs typeface="Times New Roman" panose="02020603050405020304" pitchFamily="18" charset="0"/>
              </a:rPr>
              <a:t>Haghbin</a:t>
            </a:r>
            <a:r>
              <a:rPr lang="en-US" sz="1200" b="0" i="1" u="none" strike="noStrike" baseline="0" dirty="0">
                <a:latin typeface="+mj-lt"/>
                <a:cs typeface="Times New Roman" panose="02020603050405020304" pitchFamily="18" charset="0"/>
              </a:rPr>
              <a:t>, CFA, CAIA</a:t>
            </a:r>
            <a:r>
              <a:rPr lang="en-US" sz="1200" dirty="0">
                <a:latin typeface="+mj-lt"/>
                <a:cs typeface="Times New Roman" panose="02020603050405020304" pitchFamily="18" charset="0"/>
              </a:rPr>
              <a:t> </a:t>
            </a:r>
            <a:r>
              <a:rPr lang="en-US" sz="1200" b="0" i="1" u="none" strike="noStrike" baseline="0" dirty="0">
                <a:latin typeface="+mj-lt"/>
                <a:cs typeface="Times New Roman" panose="02020603050405020304" pitchFamily="18" charset="0"/>
              </a:rPr>
              <a:t>and Alessio de </a:t>
            </a:r>
            <a:r>
              <a:rPr lang="en-US" sz="1200" b="0" i="1" u="none" strike="noStrike" baseline="0" dirty="0" err="1">
                <a:latin typeface="+mj-lt"/>
                <a:cs typeface="Times New Roman" panose="02020603050405020304" pitchFamily="18" charset="0"/>
              </a:rPr>
              <a:t>Longis</a:t>
            </a:r>
            <a:r>
              <a:rPr lang="en-US" sz="1200" b="0" i="1" u="none" strike="noStrike" baseline="0" dirty="0">
                <a:latin typeface="+mj-lt"/>
                <a:cs typeface="Times New Roman" panose="02020603050405020304" pitchFamily="18" charset="0"/>
              </a:rPr>
              <a:t>, CFA</a:t>
            </a:r>
            <a:endParaRPr lang="en-US" sz="1200" i="0" dirty="0">
              <a:solidFill>
                <a:srgbClr val="081B33"/>
              </a:solidFill>
              <a:effectLst/>
              <a:latin typeface="+mj-lt"/>
              <a:cs typeface="Times New Roman" panose="02020603050405020304" pitchFamily="18" charset="0"/>
            </a:endParaRPr>
          </a:p>
        </p:txBody>
      </p:sp>
      <p:pic>
        <p:nvPicPr>
          <p:cNvPr id="7" name="Picture 6">
            <a:extLst>
              <a:ext uri="{FF2B5EF4-FFF2-40B4-BE49-F238E27FC236}">
                <a16:creationId xmlns:a16="http://schemas.microsoft.com/office/drawing/2014/main" id="{8295A4C9-7989-7B68-31DF-F7DD7F89D034}"/>
              </a:ext>
            </a:extLst>
          </p:cNvPr>
          <p:cNvPicPr>
            <a:picLocks noChangeAspect="1"/>
          </p:cNvPicPr>
          <p:nvPr/>
        </p:nvPicPr>
        <p:blipFill rotWithShape="1">
          <a:blip r:embed="rId4"/>
          <a:srcRect t="12916"/>
          <a:stretch/>
        </p:blipFill>
        <p:spPr>
          <a:xfrm>
            <a:off x="5678790" y="1617620"/>
            <a:ext cx="6513210" cy="1867675"/>
          </a:xfrm>
          <a:prstGeom prst="rect">
            <a:avLst/>
          </a:prstGeom>
        </p:spPr>
      </p:pic>
    </p:spTree>
    <p:extLst>
      <p:ext uri="{BB962C8B-B14F-4D97-AF65-F5344CB8AC3E}">
        <p14:creationId xmlns:p14="http://schemas.microsoft.com/office/powerpoint/2010/main" val="3238664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833792" y="343967"/>
            <a:ext cx="8522020"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black"/>
                </a:solidFill>
                <a:effectLst/>
                <a:uLnTx/>
                <a:uFillTx/>
                <a:latin typeface="Arial" panose="020B0604020202020204"/>
                <a:ea typeface="+mn-ea"/>
                <a:cs typeface="+mn-cs"/>
              </a:rPr>
              <a:t>Strategy Performance</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Slide Number Placeholder 2"/>
          <p:cNvSpPr>
            <a:spLocks noGrp="1"/>
          </p:cNvSpPr>
          <p:nvPr>
            <p:ph type="sldNum" sz="quarter" idx="12"/>
          </p:nvPr>
        </p:nvSpPr>
        <p:spPr/>
        <p:txBody>
          <a:bodyPr/>
          <a:lstStyle/>
          <a:p>
            <a:fld id="{AE678206-0642-9F48-9727-6B519CB285FA}" type="slidenum">
              <a:rPr lang="en-US" smtClean="0"/>
              <a:t>15</a:t>
            </a:fld>
            <a:endParaRPr lang="en-US"/>
          </a:p>
        </p:txBody>
      </p:sp>
      <p:sp>
        <p:nvSpPr>
          <p:cNvPr id="5" name="TextBox 4">
            <a:extLst>
              <a:ext uri="{FF2B5EF4-FFF2-40B4-BE49-F238E27FC236}">
                <a16:creationId xmlns:a16="http://schemas.microsoft.com/office/drawing/2014/main" id="{44F0F465-B9E6-2295-E6A4-C6B0851F5F94}"/>
              </a:ext>
            </a:extLst>
          </p:cNvPr>
          <p:cNvSpPr txBox="1"/>
          <p:nvPr/>
        </p:nvSpPr>
        <p:spPr>
          <a:xfrm>
            <a:off x="7247233" y="1066388"/>
            <a:ext cx="4449451" cy="5570756"/>
          </a:xfrm>
          <a:prstGeom prst="rect">
            <a:avLst/>
          </a:prstGeom>
          <a:noFill/>
        </p:spPr>
        <p:txBody>
          <a:bodyPr wrap="square" rtlCol="0">
            <a:spAutoFit/>
          </a:bodyPr>
          <a:lstStyle/>
          <a:p>
            <a:r>
              <a:rPr lang="en-US" b="1" u="sng"/>
              <a:t>Highest Alpha Strategy</a:t>
            </a:r>
          </a:p>
          <a:p>
            <a:pPr marL="285750" indent="-285750">
              <a:buFont typeface="Arial" panose="020B0604020202020204" pitchFamily="34" charset="0"/>
              <a:buChar char="•"/>
            </a:pPr>
            <a:r>
              <a:rPr lang="en-US"/>
              <a:t>High Yield Model</a:t>
            </a:r>
          </a:p>
          <a:p>
            <a:pPr marL="285750" indent="-285750">
              <a:buFont typeface="Arial" panose="020B0604020202020204" pitchFamily="34" charset="0"/>
              <a:buChar char="•"/>
            </a:pPr>
            <a:r>
              <a:rPr lang="en-US"/>
              <a:t>Invesco Equity Factor Indices</a:t>
            </a:r>
          </a:p>
          <a:p>
            <a:endParaRPr lang="en-US"/>
          </a:p>
          <a:p>
            <a:r>
              <a:rPr lang="en-US" b="1" u="sng"/>
              <a:t>Long Only Strategy Tilts</a:t>
            </a:r>
          </a:p>
          <a:p>
            <a:endParaRPr lang="en-US"/>
          </a:p>
          <a:p>
            <a:pPr marL="800100" lvl="1" indent="-342900">
              <a:buFont typeface="+mj-lt"/>
              <a:buAutoNum type="arabicPeriod"/>
            </a:pPr>
            <a:r>
              <a:rPr lang="en-US" sz="1400"/>
              <a:t>Recovery – Value</a:t>
            </a:r>
          </a:p>
          <a:p>
            <a:pPr marL="800100" lvl="1" indent="-342900">
              <a:buFont typeface="+mj-lt"/>
              <a:buAutoNum type="arabicPeriod"/>
            </a:pPr>
            <a:r>
              <a:rPr lang="en-US" sz="1400"/>
              <a:t>Expansion - Value</a:t>
            </a:r>
          </a:p>
          <a:p>
            <a:pPr marL="800100" lvl="1" indent="-342900">
              <a:buFont typeface="+mj-lt"/>
              <a:buAutoNum type="arabicPeriod"/>
            </a:pPr>
            <a:r>
              <a:rPr lang="en-US" sz="1400"/>
              <a:t>Slowdown – Momentum</a:t>
            </a:r>
          </a:p>
          <a:p>
            <a:pPr marL="800100" lvl="1" indent="-342900">
              <a:buFont typeface="+mj-lt"/>
              <a:buAutoNum type="arabicPeriod"/>
            </a:pPr>
            <a:r>
              <a:rPr lang="en-US" sz="1400"/>
              <a:t>Contraction – Min Variance</a:t>
            </a:r>
          </a:p>
          <a:p>
            <a:endParaRPr lang="en-US"/>
          </a:p>
          <a:p>
            <a:r>
              <a:rPr lang="en-US" b="1" u="sng"/>
              <a:t>Long/Short Strategy Tilts</a:t>
            </a:r>
          </a:p>
          <a:p>
            <a:endParaRPr lang="en-US"/>
          </a:p>
          <a:p>
            <a:pPr marL="800100" lvl="1" indent="-342900">
              <a:buFont typeface="+mj-lt"/>
              <a:buAutoNum type="arabicPeriod"/>
            </a:pPr>
            <a:r>
              <a:rPr lang="en-US" sz="1400"/>
              <a:t>Recovery </a:t>
            </a:r>
          </a:p>
          <a:p>
            <a:pPr marL="1257300" lvl="2" indent="-342900">
              <a:buFont typeface="Arial" panose="020B0604020202020204" pitchFamily="34" charset="0"/>
              <a:buChar char="•"/>
            </a:pPr>
            <a:r>
              <a:rPr lang="en-US" sz="1400"/>
              <a:t>Long: Value, Short: Min Variance</a:t>
            </a:r>
          </a:p>
          <a:p>
            <a:pPr marL="800100" lvl="1" indent="-342900">
              <a:buFont typeface="+mj-lt"/>
              <a:buAutoNum type="arabicPeriod"/>
            </a:pPr>
            <a:r>
              <a:rPr lang="en-US" sz="1400"/>
              <a:t>Expansion </a:t>
            </a:r>
          </a:p>
          <a:p>
            <a:pPr marL="1257300" lvl="2" indent="-342900">
              <a:buFont typeface="Arial" panose="020B0604020202020204" pitchFamily="34" charset="0"/>
              <a:buChar char="•"/>
            </a:pPr>
            <a:r>
              <a:rPr lang="en-US" sz="1400"/>
              <a:t>Long: Value, Short: Min Variance</a:t>
            </a:r>
          </a:p>
          <a:p>
            <a:pPr marL="800100" lvl="1" indent="-342900">
              <a:buFont typeface="+mj-lt"/>
              <a:buAutoNum type="arabicPeriod"/>
            </a:pPr>
            <a:r>
              <a:rPr lang="en-US" sz="1400"/>
              <a:t>Slowdown </a:t>
            </a:r>
          </a:p>
          <a:p>
            <a:pPr marL="1257300" lvl="2" indent="-342900">
              <a:buFont typeface="Arial" panose="020B0604020202020204" pitchFamily="34" charset="0"/>
              <a:buChar char="•"/>
            </a:pPr>
            <a:r>
              <a:rPr lang="en-US" sz="1400"/>
              <a:t>Long: Momentum, Short: Value</a:t>
            </a:r>
          </a:p>
          <a:p>
            <a:pPr marL="800100" lvl="1" indent="-342900">
              <a:buFont typeface="+mj-lt"/>
              <a:buAutoNum type="arabicPeriod"/>
            </a:pPr>
            <a:r>
              <a:rPr lang="en-US" sz="1400"/>
              <a:t>Contraction </a:t>
            </a:r>
          </a:p>
          <a:p>
            <a:pPr marL="1257300" lvl="2" indent="-342900">
              <a:buFont typeface="Arial" panose="020B0604020202020204" pitchFamily="34" charset="0"/>
              <a:buChar char="•"/>
            </a:pPr>
            <a:r>
              <a:rPr lang="en-US" sz="1400"/>
              <a:t>Long: Min Variance, Short: Value</a:t>
            </a:r>
          </a:p>
          <a:p>
            <a:endParaRPr lang="en-US"/>
          </a:p>
        </p:txBody>
      </p:sp>
      <p:graphicFrame>
        <p:nvGraphicFramePr>
          <p:cNvPr id="6" name="Table 5">
            <a:extLst>
              <a:ext uri="{FF2B5EF4-FFF2-40B4-BE49-F238E27FC236}">
                <a16:creationId xmlns:a16="http://schemas.microsoft.com/office/drawing/2014/main" id="{0B88930B-9677-C556-AEDA-28354EC1CF82}"/>
              </a:ext>
            </a:extLst>
          </p:cNvPr>
          <p:cNvGraphicFramePr>
            <a:graphicFrameLocks noGrp="1"/>
          </p:cNvGraphicFramePr>
          <p:nvPr>
            <p:custDataLst>
              <p:tags r:id="rId1"/>
            </p:custDataLst>
            <p:extLst>
              <p:ext uri="{D42A27DB-BD31-4B8C-83A1-F6EECF244321}">
                <p14:modId xmlns:p14="http://schemas.microsoft.com/office/powerpoint/2010/main" val="4092963563"/>
              </p:ext>
            </p:extLst>
          </p:nvPr>
        </p:nvGraphicFramePr>
        <p:xfrm>
          <a:off x="74660" y="1103274"/>
          <a:ext cx="6937640" cy="5684822"/>
        </p:xfrm>
        <a:graphic>
          <a:graphicData uri="http://schemas.openxmlformats.org/drawingml/2006/table">
            <a:tbl>
              <a:tblPr/>
              <a:tblGrid>
                <a:gridCol w="1043474">
                  <a:extLst>
                    <a:ext uri="{9D8B030D-6E8A-4147-A177-3AD203B41FA5}">
                      <a16:colId xmlns:a16="http://schemas.microsoft.com/office/drawing/2014/main" val="823380886"/>
                    </a:ext>
                  </a:extLst>
                </a:gridCol>
                <a:gridCol w="1102114">
                  <a:extLst>
                    <a:ext uri="{9D8B030D-6E8A-4147-A177-3AD203B41FA5}">
                      <a16:colId xmlns:a16="http://schemas.microsoft.com/office/drawing/2014/main" val="2016646836"/>
                    </a:ext>
                  </a:extLst>
                </a:gridCol>
                <a:gridCol w="1289304">
                  <a:extLst>
                    <a:ext uri="{9D8B030D-6E8A-4147-A177-3AD203B41FA5}">
                      <a16:colId xmlns:a16="http://schemas.microsoft.com/office/drawing/2014/main" val="1926323897"/>
                    </a:ext>
                  </a:extLst>
                </a:gridCol>
                <a:gridCol w="1298448">
                  <a:extLst>
                    <a:ext uri="{9D8B030D-6E8A-4147-A177-3AD203B41FA5}">
                      <a16:colId xmlns:a16="http://schemas.microsoft.com/office/drawing/2014/main" val="587370411"/>
                    </a:ext>
                  </a:extLst>
                </a:gridCol>
                <a:gridCol w="1082073">
                  <a:extLst>
                    <a:ext uri="{9D8B030D-6E8A-4147-A177-3AD203B41FA5}">
                      <a16:colId xmlns:a16="http://schemas.microsoft.com/office/drawing/2014/main" val="1486121317"/>
                    </a:ext>
                  </a:extLst>
                </a:gridCol>
                <a:gridCol w="1122227">
                  <a:extLst>
                    <a:ext uri="{9D8B030D-6E8A-4147-A177-3AD203B41FA5}">
                      <a16:colId xmlns:a16="http://schemas.microsoft.com/office/drawing/2014/main" val="262703946"/>
                    </a:ext>
                  </a:extLst>
                </a:gridCol>
              </a:tblGrid>
              <a:tr h="837085">
                <a:tc>
                  <a:txBody>
                    <a:bodyPr/>
                    <a:lstStyle/>
                    <a:p>
                      <a:pPr algn="ctr" fontAlgn="t"/>
                      <a:r>
                        <a:rPr lang="en-US" sz="1500" b="1" i="0" u="sng" strike="noStrike">
                          <a:solidFill>
                            <a:srgbClr val="000000"/>
                          </a:solidFill>
                          <a:effectLst/>
                          <a:latin typeface="Calibri" panose="020F0502020204030204" pitchFamily="34" charset="0"/>
                        </a:rPr>
                        <a:t>Model: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A7934B"/>
                    </a:solidFill>
                  </a:tcPr>
                </a:tc>
                <a:tc>
                  <a:txBody>
                    <a:bodyPr/>
                    <a:lstStyle/>
                    <a:p>
                      <a:pPr algn="ctr" fontAlgn="t"/>
                      <a:r>
                        <a:rPr lang="en-US" sz="1500" b="1" i="0" u="none" strike="noStrike" dirty="0">
                          <a:solidFill>
                            <a:srgbClr val="000000"/>
                          </a:solidFill>
                          <a:effectLst/>
                          <a:latin typeface="Calibri" panose="020F0502020204030204" pitchFamily="34" charset="0"/>
                        </a:rPr>
                        <a:t>Yield Curve PCA </a:t>
                      </a:r>
                    </a:p>
                  </a:txBody>
                  <a:tcPr marL="7620" marR="7620" marT="762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A7934B"/>
                    </a:solidFill>
                  </a:tcPr>
                </a:tc>
                <a:tc>
                  <a:txBody>
                    <a:bodyPr/>
                    <a:lstStyle/>
                    <a:p>
                      <a:pPr algn="ctr" fontAlgn="t"/>
                      <a:r>
                        <a:rPr lang="en-US" sz="1500" b="1" i="0" u="none" strike="noStrike">
                          <a:solidFill>
                            <a:srgbClr val="000000"/>
                          </a:solidFill>
                          <a:effectLst/>
                          <a:latin typeface="Calibri" panose="020F0502020204030204" pitchFamily="34" charset="0"/>
                        </a:rPr>
                        <a:t>Yield Curve PCA W/O level</a:t>
                      </a:r>
                    </a:p>
                  </a:txBody>
                  <a:tcPr marL="7620" marR="7620" marT="762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A7934B"/>
                    </a:solidFill>
                  </a:tcPr>
                </a:tc>
                <a:tc>
                  <a:txBody>
                    <a:bodyPr/>
                    <a:lstStyle/>
                    <a:p>
                      <a:pPr algn="ctr" fontAlgn="t"/>
                      <a:r>
                        <a:rPr lang="en-US" sz="1500" b="1" i="0" u="none" strike="noStrike">
                          <a:solidFill>
                            <a:srgbClr val="000000"/>
                          </a:solidFill>
                          <a:effectLst/>
                          <a:latin typeface="Calibri" panose="020F0502020204030204" pitchFamily="34" charset="0"/>
                        </a:rPr>
                        <a:t>Yield Curve PCA W/O level</a:t>
                      </a:r>
                    </a:p>
                  </a:txBody>
                  <a:tcPr marL="7620" marR="7620" marT="762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A7934B"/>
                    </a:solidFill>
                  </a:tcPr>
                </a:tc>
                <a:tc>
                  <a:txBody>
                    <a:bodyPr/>
                    <a:lstStyle/>
                    <a:p>
                      <a:pPr algn="ctr" fontAlgn="t"/>
                      <a:r>
                        <a:rPr lang="en-US" sz="1500" b="1" i="0" u="none" strike="noStrike">
                          <a:solidFill>
                            <a:srgbClr val="000000"/>
                          </a:solidFill>
                          <a:effectLst/>
                          <a:latin typeface="Calibri" panose="020F0502020204030204" pitchFamily="34" charset="0"/>
                        </a:rPr>
                        <a:t>3</a:t>
                      </a:r>
                      <a:r>
                        <a:rPr lang="en-US" sz="1500" b="1" i="0" u="none" strike="noStrike" baseline="30000">
                          <a:solidFill>
                            <a:srgbClr val="000000"/>
                          </a:solidFill>
                          <a:effectLst/>
                          <a:latin typeface="Calibri" panose="020F0502020204030204" pitchFamily="34" charset="0"/>
                        </a:rPr>
                        <a:t>rd</a:t>
                      </a:r>
                      <a:r>
                        <a:rPr lang="en-US" sz="1500" b="1" i="0" u="none" strike="noStrike">
                          <a:solidFill>
                            <a:srgbClr val="000000"/>
                          </a:solidFill>
                          <a:effectLst/>
                          <a:latin typeface="Calibri" panose="020F0502020204030204" pitchFamily="34" charset="0"/>
                        </a:rPr>
                        <a:t> PCA only (Curvature)</a:t>
                      </a:r>
                    </a:p>
                  </a:txBody>
                  <a:tcPr marL="7620" marR="7620" marT="7620" marB="0" anchor="ctr">
                    <a:lnL>
                      <a:noFill/>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A7934B"/>
                    </a:solidFill>
                  </a:tcPr>
                </a:tc>
                <a:tc>
                  <a:txBody>
                    <a:bodyPr/>
                    <a:lstStyle/>
                    <a:p>
                      <a:pPr algn="ctr" fontAlgn="t"/>
                      <a:r>
                        <a:rPr lang="en-US" sz="1500" b="1" i="0" u="none" strike="noStrike">
                          <a:solidFill>
                            <a:srgbClr val="000000"/>
                          </a:solidFill>
                          <a:effectLst/>
                          <a:latin typeface="Calibri" panose="020F0502020204030204" pitchFamily="34" charset="0"/>
                        </a:rPr>
                        <a:t>High Yield</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solidFill>
                      <a:srgbClr val="A7934B"/>
                    </a:solidFill>
                  </a:tcPr>
                </a:tc>
                <a:extLst>
                  <a:ext uri="{0D108BD9-81ED-4DB2-BD59-A6C34878D82A}">
                    <a16:rowId xmlns:a16="http://schemas.microsoft.com/office/drawing/2014/main" val="4116515442"/>
                  </a:ext>
                </a:extLst>
              </a:tr>
              <a:tr h="285161">
                <a:tc>
                  <a:txBody>
                    <a:bodyPr/>
                    <a:lstStyle/>
                    <a:p>
                      <a:pPr algn="l" fontAlgn="b"/>
                      <a:r>
                        <a:rPr lang="en-US" sz="1500" b="1" i="0" u="sng" strike="noStrike">
                          <a:solidFill>
                            <a:srgbClr val="000000"/>
                          </a:solidFill>
                          <a:effectLst/>
                          <a:latin typeface="Calibri" panose="020F0502020204030204" pitchFamily="34" charset="0"/>
                        </a:rPr>
                        <a:t>Instruments: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b"/>
                      <a:r>
                        <a:rPr lang="en-US" sz="1500" b="1" i="0" u="none" strike="noStrike">
                          <a:solidFill>
                            <a:srgbClr val="000000"/>
                          </a:solidFill>
                          <a:effectLst/>
                          <a:latin typeface="Calibri" panose="020F0502020204030204" pitchFamily="34" charset="0"/>
                        </a:rPr>
                        <a:t>FF-5</a:t>
                      </a:r>
                    </a:p>
                  </a:txBody>
                  <a:tcPr marL="7620" marR="7620" marT="762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b"/>
                      <a:r>
                        <a:rPr lang="en-US" sz="1500" b="1" i="0" u="none" strike="noStrike">
                          <a:solidFill>
                            <a:srgbClr val="000000"/>
                          </a:solidFill>
                          <a:effectLst/>
                          <a:latin typeface="Calibri" panose="020F0502020204030204" pitchFamily="34" charset="0"/>
                        </a:rPr>
                        <a:t>FF-5</a:t>
                      </a:r>
                    </a:p>
                  </a:txBody>
                  <a:tcPr marL="7620" marR="7620" marT="762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b"/>
                      <a:r>
                        <a:rPr lang="en-US" sz="1500" b="1" i="0" u="none" strike="noStrike">
                          <a:solidFill>
                            <a:srgbClr val="000000"/>
                          </a:solidFill>
                          <a:effectLst/>
                          <a:latin typeface="Calibri" panose="020F0502020204030204" pitchFamily="34" charset="0"/>
                        </a:rPr>
                        <a:t>Invesco ETF</a:t>
                      </a:r>
                    </a:p>
                  </a:txBody>
                  <a:tcPr marL="7620" marR="7620" marT="762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b"/>
                      <a:r>
                        <a:rPr lang="en-US" sz="1500" b="1" i="0" u="none" strike="noStrike">
                          <a:solidFill>
                            <a:srgbClr val="000000"/>
                          </a:solidFill>
                          <a:effectLst/>
                          <a:latin typeface="Calibri" panose="020F0502020204030204" pitchFamily="34" charset="0"/>
                        </a:rPr>
                        <a:t>Invesco ETF</a:t>
                      </a:r>
                    </a:p>
                  </a:txBody>
                  <a:tcPr marL="7620" marR="7620" marT="7620" marB="0" anchor="ctr">
                    <a:lnL>
                      <a:noFill/>
                    </a:lnL>
                    <a:lnR w="381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b"/>
                      <a:r>
                        <a:rPr lang="en-US" sz="1500" b="1" i="0" u="none" strike="noStrike">
                          <a:solidFill>
                            <a:srgbClr val="000000"/>
                          </a:solidFill>
                          <a:effectLst/>
                          <a:latin typeface="Calibri" panose="020F0502020204030204" pitchFamily="34" charset="0"/>
                        </a:rPr>
                        <a:t>Invesco ETF</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190909583"/>
                  </a:ext>
                </a:extLst>
              </a:tr>
              <a:tr h="285161">
                <a:tc>
                  <a:txBody>
                    <a:bodyPr/>
                    <a:lstStyle/>
                    <a:p>
                      <a:pPr algn="l" fontAlgn="b"/>
                      <a:r>
                        <a:rPr lang="en-US" sz="1500" b="1" i="0" u="none" strike="noStrike">
                          <a:solidFill>
                            <a:srgbClr val="000000"/>
                          </a:solidFill>
                          <a:effectLst/>
                          <a:latin typeface="Calibri" panose="020F0502020204030204" pitchFamily="34" charset="0"/>
                        </a:rPr>
                        <a:t>Market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1500" b="0" i="0" u="none" strike="noStrike">
                          <a:solidFill>
                            <a:srgbClr val="000000"/>
                          </a:solidFill>
                          <a:effectLst/>
                          <a:latin typeface="Calibri" panose="020F0502020204030204" pitchFamily="34" charset="0"/>
                        </a:rPr>
                        <a:t>Mkt-RF</a:t>
                      </a:r>
                    </a:p>
                  </a:txBody>
                  <a:tcPr marL="7620" marR="7620" marT="762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500" b="0" i="0" u="none" strike="noStrike">
                          <a:solidFill>
                            <a:srgbClr val="000000"/>
                          </a:solidFill>
                          <a:effectLst/>
                          <a:latin typeface="Calibri" panose="020F0502020204030204" pitchFamily="34" charset="0"/>
                        </a:rPr>
                        <a:t>Mkt-RF</a:t>
                      </a:r>
                    </a:p>
                  </a:txBody>
                  <a:tcPr marL="7620" marR="7620" marT="762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1500" b="0" i="0" u="none" strike="noStrike">
                          <a:solidFill>
                            <a:srgbClr val="000000"/>
                          </a:solidFill>
                          <a:effectLst/>
                          <a:latin typeface="Calibri" panose="020F0502020204030204" pitchFamily="34" charset="0"/>
                        </a:rPr>
                        <a:t>S&amp;P 500</a:t>
                      </a:r>
                    </a:p>
                  </a:txBody>
                  <a:tcPr marL="7620" marR="7620" marT="762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500" b="0" i="0" u="none" strike="noStrike">
                          <a:solidFill>
                            <a:srgbClr val="000000"/>
                          </a:solidFill>
                          <a:effectLst/>
                          <a:latin typeface="Calibri" panose="020F0502020204030204" pitchFamily="34" charset="0"/>
                        </a:rPr>
                        <a:t>S&amp;P 500</a:t>
                      </a:r>
                    </a:p>
                  </a:txBody>
                  <a:tcPr marL="7620" marR="7620" marT="7620" marB="0" anchor="ctr">
                    <a:lnL>
                      <a:noFill/>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1500" b="0" i="0" u="none" strike="noStrike">
                          <a:solidFill>
                            <a:srgbClr val="000000"/>
                          </a:solidFill>
                          <a:effectLst/>
                          <a:latin typeface="Calibri" panose="020F0502020204030204" pitchFamily="34" charset="0"/>
                        </a:rPr>
                        <a:t>S&amp;P 500</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129080326"/>
                  </a:ext>
                </a:extLst>
              </a:tr>
              <a:tr h="285161">
                <a:tc>
                  <a:txBody>
                    <a:bodyPr/>
                    <a:lstStyle/>
                    <a:p>
                      <a:pPr algn="l" fontAlgn="b"/>
                      <a:r>
                        <a:rPr lang="en-US" sz="1500" b="0" i="0" u="none" strike="noStrike">
                          <a:solidFill>
                            <a:srgbClr val="000000"/>
                          </a:solidFill>
                          <a:effectLst/>
                          <a:latin typeface="Calibri" panose="020F0502020204030204" pitchFamily="34" charset="0"/>
                        </a:rPr>
                        <a:t>Returns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12.4%</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12.4%</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11.7%</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11.7%</a:t>
                      </a:r>
                    </a:p>
                  </a:txBody>
                  <a:tcPr marL="7620" marR="7620" marT="7620" marB="0" anchor="ctr">
                    <a:lnL>
                      <a:noFill/>
                    </a:lnL>
                    <a:lnR w="381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13.1%</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68693320"/>
                  </a:ext>
                </a:extLst>
              </a:tr>
              <a:tr h="285161">
                <a:tc>
                  <a:txBody>
                    <a:bodyPr/>
                    <a:lstStyle/>
                    <a:p>
                      <a:pPr algn="l" fontAlgn="b"/>
                      <a:r>
                        <a:rPr lang="en-US" sz="1500" b="0" i="0" u="none" strike="noStrike">
                          <a:solidFill>
                            <a:srgbClr val="000000"/>
                          </a:solidFill>
                          <a:effectLst/>
                          <a:latin typeface="Calibri" panose="020F0502020204030204" pitchFamily="34" charset="0"/>
                        </a:rPr>
                        <a:t>Vol</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14.9%</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14.9%</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14.8%</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14.8%</a:t>
                      </a:r>
                    </a:p>
                  </a:txBody>
                  <a:tcPr marL="7620" marR="7620" marT="7620" marB="0" anchor="ctr">
                    <a:lnL>
                      <a:noFill/>
                    </a:lnL>
                    <a:lnR w="381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14.1%</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752029537"/>
                  </a:ext>
                </a:extLst>
              </a:tr>
              <a:tr h="285161">
                <a:tc>
                  <a:txBody>
                    <a:bodyPr/>
                    <a:lstStyle/>
                    <a:p>
                      <a:pPr algn="l" fontAlgn="b"/>
                      <a:r>
                        <a:rPr lang="en-US" sz="1500" b="0" i="0" u="none" strike="noStrike">
                          <a:solidFill>
                            <a:srgbClr val="000000"/>
                          </a:solidFill>
                          <a:effectLst/>
                          <a:latin typeface="Calibri" panose="020F0502020204030204" pitchFamily="34" charset="0"/>
                        </a:rPr>
                        <a:t>Sharpe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1500" b="0" i="0" u="none" strike="noStrike">
                          <a:solidFill>
                            <a:srgbClr val="000000"/>
                          </a:solidFill>
                          <a:effectLst/>
                          <a:latin typeface="Calibri" panose="020F0502020204030204" pitchFamily="34" charset="0"/>
                        </a:rPr>
                        <a:t>0.84</a:t>
                      </a:r>
                    </a:p>
                  </a:txBody>
                  <a:tcPr marL="7620" marR="7620" marT="762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500" b="0" i="0" u="none" strike="noStrike">
                          <a:solidFill>
                            <a:srgbClr val="000000"/>
                          </a:solidFill>
                          <a:effectLst/>
                          <a:latin typeface="Calibri" panose="020F0502020204030204" pitchFamily="34" charset="0"/>
                        </a:rPr>
                        <a:t>0.84</a:t>
                      </a:r>
                    </a:p>
                  </a:txBody>
                  <a:tcPr marL="7620" marR="7620" marT="762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1500" b="0" i="0" u="none" strike="noStrike">
                          <a:solidFill>
                            <a:srgbClr val="000000"/>
                          </a:solidFill>
                          <a:effectLst/>
                          <a:latin typeface="Calibri" panose="020F0502020204030204" pitchFamily="34" charset="0"/>
                        </a:rPr>
                        <a:t>0.79</a:t>
                      </a:r>
                    </a:p>
                  </a:txBody>
                  <a:tcPr marL="7620" marR="7620" marT="762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500" b="0" i="0" u="none" strike="noStrike">
                          <a:solidFill>
                            <a:srgbClr val="000000"/>
                          </a:solidFill>
                          <a:effectLst/>
                          <a:latin typeface="Calibri" panose="020F0502020204030204" pitchFamily="34" charset="0"/>
                        </a:rPr>
                        <a:t>0.79</a:t>
                      </a:r>
                    </a:p>
                  </a:txBody>
                  <a:tcPr marL="7620" marR="7620" marT="7620" marB="0" anchor="ctr">
                    <a:lnL>
                      <a:noFill/>
                    </a:lnL>
                    <a:lnR w="381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1500" b="0" i="0" u="none" strike="noStrike">
                          <a:solidFill>
                            <a:srgbClr val="000000"/>
                          </a:solidFill>
                          <a:effectLst/>
                          <a:latin typeface="Calibri" panose="020F0502020204030204" pitchFamily="34" charset="0"/>
                        </a:rPr>
                        <a:t>0.93</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8174003"/>
                  </a:ext>
                </a:extLst>
              </a:tr>
              <a:tr h="285161">
                <a:tc>
                  <a:txBody>
                    <a:bodyPr/>
                    <a:lstStyle/>
                    <a:p>
                      <a:pPr algn="l" fontAlgn="b"/>
                      <a:r>
                        <a:rPr lang="en-US" sz="1500" b="1" i="0" u="none" strike="noStrike">
                          <a:solidFill>
                            <a:srgbClr val="000000"/>
                          </a:solidFill>
                          <a:effectLst/>
                          <a:latin typeface="Calibri" panose="020F0502020204030204" pitchFamily="34" charset="0"/>
                        </a:rPr>
                        <a:t>Long Only</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endParaRPr lang="en-US" sz="15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ctr" fontAlgn="b"/>
                      <a:endParaRPr lang="en-US" sz="1500" b="0" i="0" u="none" strike="noStrike">
                        <a:solidFill>
                          <a:srgbClr val="000000"/>
                        </a:solidFill>
                        <a:effectLst/>
                        <a:latin typeface="Calibri" panose="020F0502020204030204" pitchFamily="34" charset="0"/>
                      </a:endParaRPr>
                    </a:p>
                  </a:txBody>
                  <a:tcPr marL="7620" marR="7620" marT="762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endParaRPr lang="en-US" sz="15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ctr" fontAlgn="b"/>
                      <a:endParaRPr lang="en-US" sz="1500" b="0" i="0" u="none" strike="noStrike">
                        <a:solidFill>
                          <a:srgbClr val="000000"/>
                        </a:solidFill>
                        <a:effectLst/>
                        <a:latin typeface="Calibri" panose="020F0502020204030204" pitchFamily="34" charset="0"/>
                      </a:endParaRPr>
                    </a:p>
                  </a:txBody>
                  <a:tcPr marL="7620" marR="7620" marT="7620" marB="0" anchor="ctr">
                    <a:lnL>
                      <a:noFill/>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endParaRPr lang="en-US" sz="1500" b="0" i="0" u="none" strike="noStrike">
                        <a:solidFill>
                          <a:srgbClr val="000000"/>
                        </a:solidFill>
                        <a:effectLst/>
                        <a:latin typeface="Calibri" panose="020F0502020204030204" pitchFamily="34" charset="0"/>
                      </a:endParaRP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371967389"/>
                  </a:ext>
                </a:extLst>
              </a:tr>
              <a:tr h="285161">
                <a:tc>
                  <a:txBody>
                    <a:bodyPr/>
                    <a:lstStyle/>
                    <a:p>
                      <a:pPr algn="l" fontAlgn="b"/>
                      <a:r>
                        <a:rPr lang="en-US" sz="1500" b="0" i="0" u="none" strike="noStrike">
                          <a:solidFill>
                            <a:srgbClr val="000000"/>
                          </a:solidFill>
                          <a:effectLst/>
                          <a:latin typeface="Calibri" panose="020F0502020204030204" pitchFamily="34" charset="0"/>
                        </a:rPr>
                        <a:t>Return</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-0.9%</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-0.8%</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12.7%</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14.2%</a:t>
                      </a:r>
                    </a:p>
                  </a:txBody>
                  <a:tcPr marL="7620" marR="7620" marT="7620" marB="0" anchor="ctr">
                    <a:lnL>
                      <a:noFill/>
                    </a:lnL>
                    <a:lnR w="381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14.8%</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253358565"/>
                  </a:ext>
                </a:extLst>
              </a:tr>
              <a:tr h="285161">
                <a:tc>
                  <a:txBody>
                    <a:bodyPr/>
                    <a:lstStyle/>
                    <a:p>
                      <a:pPr algn="l" fontAlgn="b"/>
                      <a:r>
                        <a:rPr lang="en-US" sz="1500" b="0" i="0" u="none" strike="noStrike">
                          <a:solidFill>
                            <a:srgbClr val="000000"/>
                          </a:solidFill>
                          <a:effectLst/>
                          <a:latin typeface="Calibri" panose="020F0502020204030204" pitchFamily="34" charset="0"/>
                        </a:rPr>
                        <a:t>Vol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9.4%</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8.2%</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14.7%</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20.4%</a:t>
                      </a:r>
                    </a:p>
                  </a:txBody>
                  <a:tcPr marL="7620" marR="7620" marT="7620" marB="0" anchor="ctr">
                    <a:lnL>
                      <a:noFill/>
                    </a:lnL>
                    <a:lnR w="381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16.2%</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001133513"/>
                  </a:ext>
                </a:extLst>
              </a:tr>
              <a:tr h="285161">
                <a:tc>
                  <a:txBody>
                    <a:bodyPr/>
                    <a:lstStyle/>
                    <a:p>
                      <a:pPr algn="l" fontAlgn="b"/>
                      <a:r>
                        <a:rPr lang="en-US" sz="1500" b="0" i="0" u="none" strike="noStrike">
                          <a:solidFill>
                            <a:srgbClr val="000000"/>
                          </a:solidFill>
                          <a:effectLst/>
                          <a:latin typeface="Calibri" panose="020F0502020204030204" pitchFamily="34" charset="0"/>
                        </a:rPr>
                        <a:t>Sharpe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-0.10</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-0.09</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0.87</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0.70</a:t>
                      </a:r>
                    </a:p>
                  </a:txBody>
                  <a:tcPr marL="7620" marR="7620" marT="7620" marB="0" anchor="ctr">
                    <a:lnL>
                      <a:noFill/>
                    </a:lnL>
                    <a:lnR w="381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0.92</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033987919"/>
                  </a:ext>
                </a:extLst>
              </a:tr>
              <a:tr h="285161">
                <a:tc>
                  <a:txBody>
                    <a:bodyPr/>
                    <a:lstStyle/>
                    <a:p>
                      <a:pPr algn="l" fontAlgn="b"/>
                      <a:r>
                        <a:rPr lang="en-US" sz="1500" b="0" i="0" u="none" strike="noStrike">
                          <a:solidFill>
                            <a:srgbClr val="000000"/>
                          </a:solidFill>
                          <a:effectLst/>
                          <a:latin typeface="Calibri" panose="020F0502020204030204" pitchFamily="34" charset="0"/>
                        </a:rPr>
                        <a:t>Beta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0.06</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-0.10</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1.07</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0.90</a:t>
                      </a:r>
                    </a:p>
                  </a:txBody>
                  <a:tcPr marL="7620" marR="7620" marT="7620" marB="0" anchor="ctr">
                    <a:lnL>
                      <a:noFill/>
                    </a:lnL>
                    <a:lnR w="381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0.90</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406992235"/>
                  </a:ext>
                </a:extLst>
              </a:tr>
              <a:tr h="285161">
                <a:tc>
                  <a:txBody>
                    <a:bodyPr/>
                    <a:lstStyle/>
                    <a:p>
                      <a:pPr algn="l" fontAlgn="b"/>
                      <a:r>
                        <a:rPr lang="en-US" sz="1500" b="0" i="0" u="none" strike="noStrike">
                          <a:solidFill>
                            <a:srgbClr val="000000"/>
                          </a:solidFill>
                          <a:effectLst/>
                          <a:latin typeface="Calibri" panose="020F0502020204030204" pitchFamily="34" charset="0"/>
                        </a:rPr>
                        <a:t>Alpha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500" b="0" i="0" u="none" strike="noStrike">
                          <a:solidFill>
                            <a:srgbClr val="FF0000"/>
                          </a:solidFill>
                          <a:effectLst/>
                          <a:latin typeface="Calibri" panose="020F0502020204030204" pitchFamily="34" charset="0"/>
                        </a:rPr>
                        <a:t>0.78%</a:t>
                      </a:r>
                    </a:p>
                  </a:txBody>
                  <a:tcPr marL="7620" marR="7620" marT="762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500" b="0" i="0" u="none" strike="noStrike">
                          <a:solidFill>
                            <a:srgbClr val="000000"/>
                          </a:solidFill>
                          <a:effectLst/>
                          <a:latin typeface="Calibri" panose="020F0502020204030204" pitchFamily="34" charset="0"/>
                        </a:rPr>
                        <a:t>0.99%</a:t>
                      </a:r>
                    </a:p>
                  </a:txBody>
                  <a:tcPr marL="7620" marR="7620" marT="762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500" b="0" i="0" u="none" strike="noStrike">
                          <a:solidFill>
                            <a:srgbClr val="000000"/>
                          </a:solidFill>
                          <a:effectLst/>
                          <a:latin typeface="Calibri" panose="020F0502020204030204" pitchFamily="34" charset="0"/>
                        </a:rPr>
                        <a:t>1.01%</a:t>
                      </a:r>
                    </a:p>
                  </a:txBody>
                  <a:tcPr marL="7620" marR="7620" marT="762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500" b="0" i="0" u="none" strike="noStrike">
                          <a:solidFill>
                            <a:srgbClr val="000000"/>
                          </a:solidFill>
                          <a:effectLst/>
                          <a:latin typeface="Calibri" panose="020F0502020204030204" pitchFamily="34" charset="0"/>
                        </a:rPr>
                        <a:t>0.90%</a:t>
                      </a:r>
                    </a:p>
                  </a:txBody>
                  <a:tcPr marL="7620" marR="7620" marT="7620" marB="0" anchor="ctr">
                    <a:lnL>
                      <a:noFill/>
                    </a:lnL>
                    <a:lnR w="381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500" b="0" i="0" u="none" strike="noStrike">
                          <a:solidFill>
                            <a:srgbClr val="00B050"/>
                          </a:solidFill>
                          <a:effectLst/>
                          <a:latin typeface="Calibri" panose="020F0502020204030204" pitchFamily="34" charset="0"/>
                        </a:rPr>
                        <a:t>1.20%</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76626127"/>
                  </a:ext>
                </a:extLst>
              </a:tr>
              <a:tr h="285161">
                <a:tc>
                  <a:txBody>
                    <a:bodyPr/>
                    <a:lstStyle/>
                    <a:p>
                      <a:pPr algn="l" fontAlgn="b"/>
                      <a:r>
                        <a:rPr lang="en-US" sz="1500" b="1" i="0" u="none" strike="noStrike">
                          <a:solidFill>
                            <a:srgbClr val="000000"/>
                          </a:solidFill>
                          <a:effectLst/>
                          <a:latin typeface="Calibri" panose="020F0502020204030204" pitchFamily="34" charset="0"/>
                        </a:rPr>
                        <a:t>Long/Short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endParaRPr lang="en-US" sz="15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500" b="0" i="0" u="none" strike="noStrike">
                        <a:solidFill>
                          <a:srgbClr val="000000"/>
                        </a:solidFill>
                        <a:effectLst/>
                        <a:latin typeface="Calibri" panose="020F0502020204030204" pitchFamily="34" charset="0"/>
                      </a:endParaRP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endParaRPr lang="en-US" sz="15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ctr" fontAlgn="b"/>
                      <a:endParaRPr lang="en-US" sz="1500" b="0" i="0" u="none" strike="noStrike">
                        <a:solidFill>
                          <a:srgbClr val="000000"/>
                        </a:solidFill>
                        <a:effectLst/>
                        <a:latin typeface="Calibri" panose="020F0502020204030204" pitchFamily="34" charset="0"/>
                      </a:endParaRPr>
                    </a:p>
                  </a:txBody>
                  <a:tcPr marL="7620" marR="7620" marT="7620" marB="0" anchor="ctr">
                    <a:lnL>
                      <a:noFill/>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endParaRPr lang="en-US" sz="1500" b="0" i="0" u="none" strike="noStrike">
                        <a:solidFill>
                          <a:srgbClr val="000000"/>
                        </a:solidFill>
                        <a:effectLst/>
                        <a:latin typeface="Calibri" panose="020F0502020204030204" pitchFamily="34" charset="0"/>
                      </a:endParaRP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621005168"/>
                  </a:ext>
                </a:extLst>
              </a:tr>
              <a:tr h="285161">
                <a:tc>
                  <a:txBody>
                    <a:bodyPr/>
                    <a:lstStyle/>
                    <a:p>
                      <a:pPr algn="l" fontAlgn="b"/>
                      <a:r>
                        <a:rPr lang="en-US" sz="1500" b="0" i="0" u="none" strike="noStrike">
                          <a:solidFill>
                            <a:srgbClr val="000000"/>
                          </a:solidFill>
                          <a:effectLst/>
                          <a:latin typeface="Calibri" panose="020F0502020204030204" pitchFamily="34" charset="0"/>
                        </a:rPr>
                        <a:t>Return</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-2.4%</a:t>
                      </a:r>
                    </a:p>
                  </a:txBody>
                  <a:tcPr marL="7620" marR="7620" marT="7620" marB="0"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a:noFill/>
                    </a:lnB>
                  </a:tcPr>
                </a:tc>
                <a:tc>
                  <a:txBody>
                    <a:bodyPr/>
                    <a:lstStyle/>
                    <a:p>
                      <a:pPr algn="ctr" fontAlgn="b"/>
                      <a:r>
                        <a:rPr lang="en-US" sz="1500" b="0" i="0" u="none" strike="noStrike">
                          <a:solidFill>
                            <a:srgbClr val="000000"/>
                          </a:solidFill>
                          <a:effectLst/>
                          <a:latin typeface="Calibri" panose="020F0502020204030204" pitchFamily="34" charset="0"/>
                        </a:rPr>
                        <a:t>-4.5%</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3.0%</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4.0%</a:t>
                      </a:r>
                    </a:p>
                  </a:txBody>
                  <a:tcPr marL="7620" marR="7620" marT="7620" marB="0" anchor="ctr">
                    <a:lnL>
                      <a:noFill/>
                    </a:lnL>
                    <a:lnR w="381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5.5%</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152559656"/>
                  </a:ext>
                </a:extLst>
              </a:tr>
              <a:tr h="285161">
                <a:tc>
                  <a:txBody>
                    <a:bodyPr/>
                    <a:lstStyle/>
                    <a:p>
                      <a:pPr algn="l" fontAlgn="b"/>
                      <a:r>
                        <a:rPr lang="en-US" sz="1500" b="0" i="0" u="none" strike="noStrike">
                          <a:solidFill>
                            <a:srgbClr val="000000"/>
                          </a:solidFill>
                          <a:effectLst/>
                          <a:latin typeface="Calibri" panose="020F0502020204030204" pitchFamily="34" charset="0"/>
                        </a:rPr>
                        <a:t>Vol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17.6%</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12.2%</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10.5%</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12.7%</a:t>
                      </a:r>
                    </a:p>
                  </a:txBody>
                  <a:tcPr marL="7620" marR="7620" marT="7620" marB="0" anchor="ctr">
                    <a:lnL>
                      <a:noFill/>
                    </a:lnL>
                    <a:lnR w="381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12.4%</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809953682"/>
                  </a:ext>
                </a:extLst>
              </a:tr>
              <a:tr h="285161">
                <a:tc>
                  <a:txBody>
                    <a:bodyPr/>
                    <a:lstStyle/>
                    <a:p>
                      <a:pPr algn="l" fontAlgn="b"/>
                      <a:r>
                        <a:rPr lang="en-US" sz="1500" b="0" i="0" u="none" strike="noStrike">
                          <a:solidFill>
                            <a:srgbClr val="000000"/>
                          </a:solidFill>
                          <a:effectLst/>
                          <a:latin typeface="Calibri" panose="020F0502020204030204" pitchFamily="34" charset="0"/>
                        </a:rPr>
                        <a:t>Sharpe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-0.14</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-0.36</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0.29</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0.31</a:t>
                      </a:r>
                    </a:p>
                  </a:txBody>
                  <a:tcPr marL="7620" marR="7620" marT="7620" marB="0" anchor="ctr">
                    <a:lnL>
                      <a:noFill/>
                    </a:lnL>
                    <a:lnR w="381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0.44</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58326230"/>
                  </a:ext>
                </a:extLst>
              </a:tr>
              <a:tr h="285161">
                <a:tc>
                  <a:txBody>
                    <a:bodyPr/>
                    <a:lstStyle/>
                    <a:p>
                      <a:pPr algn="l" fontAlgn="b"/>
                      <a:r>
                        <a:rPr lang="en-US" sz="1500" b="0" i="0" u="none" strike="noStrike">
                          <a:solidFill>
                            <a:srgbClr val="000000"/>
                          </a:solidFill>
                          <a:effectLst/>
                          <a:latin typeface="Calibri" panose="020F0502020204030204" pitchFamily="34" charset="0"/>
                        </a:rPr>
                        <a:t>Beta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0.21</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0.09</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0.24</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-0.14</a:t>
                      </a:r>
                    </a:p>
                  </a:txBody>
                  <a:tcPr marL="7620" marR="7620" marT="7620" marB="0" anchor="ctr">
                    <a:lnL>
                      <a:noFill/>
                    </a:lnL>
                    <a:lnR w="381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500" b="0" i="0" u="none" strike="noStrike">
                          <a:solidFill>
                            <a:srgbClr val="000000"/>
                          </a:solidFill>
                          <a:effectLst/>
                          <a:latin typeface="Calibri" panose="020F0502020204030204" pitchFamily="34" charset="0"/>
                        </a:rPr>
                        <a:t>0.03</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788785750"/>
                  </a:ext>
                </a:extLst>
              </a:tr>
              <a:tr h="285161">
                <a:tc>
                  <a:txBody>
                    <a:bodyPr/>
                    <a:lstStyle/>
                    <a:p>
                      <a:pPr algn="l" fontAlgn="b"/>
                      <a:r>
                        <a:rPr lang="en-US" sz="1500" b="0" i="0" u="none" strike="noStrike">
                          <a:solidFill>
                            <a:srgbClr val="000000"/>
                          </a:solidFill>
                          <a:effectLst/>
                          <a:latin typeface="Calibri" panose="020F0502020204030204" pitchFamily="34" charset="0"/>
                        </a:rPr>
                        <a:t>Alpha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500" b="0" i="0" u="none" strike="noStrike">
                          <a:solidFill>
                            <a:srgbClr val="FF0000"/>
                          </a:solidFill>
                          <a:effectLst/>
                          <a:latin typeface="Calibri" panose="020F0502020204030204" pitchFamily="34" charset="0"/>
                        </a:rPr>
                        <a:t>0.77%</a:t>
                      </a:r>
                    </a:p>
                  </a:txBody>
                  <a:tcPr marL="7620" marR="7620" marT="762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500" b="0" i="0" u="none" strike="noStrike">
                          <a:solidFill>
                            <a:srgbClr val="000000"/>
                          </a:solidFill>
                          <a:effectLst/>
                          <a:latin typeface="Calibri" panose="020F0502020204030204" pitchFamily="34" charset="0"/>
                        </a:rPr>
                        <a:t>1.05%</a:t>
                      </a:r>
                    </a:p>
                  </a:txBody>
                  <a:tcPr marL="7620" marR="7620" marT="762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500" b="0" i="0" u="none" strike="noStrike">
                          <a:solidFill>
                            <a:srgbClr val="000000"/>
                          </a:solidFill>
                          <a:effectLst/>
                          <a:latin typeface="Calibri" panose="020F0502020204030204" pitchFamily="34" charset="0"/>
                        </a:rPr>
                        <a:t>1.03%</a:t>
                      </a:r>
                    </a:p>
                  </a:txBody>
                  <a:tcPr marL="7620" marR="7620" marT="762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500" b="0" i="0" u="none" strike="noStrike">
                          <a:solidFill>
                            <a:srgbClr val="000000"/>
                          </a:solidFill>
                          <a:effectLst/>
                          <a:latin typeface="Calibri" panose="020F0502020204030204" pitchFamily="34" charset="0"/>
                        </a:rPr>
                        <a:t>0.90%</a:t>
                      </a:r>
                    </a:p>
                  </a:txBody>
                  <a:tcPr marL="7620" marR="7620" marT="7620" marB="0" anchor="ctr">
                    <a:lnL>
                      <a:noFill/>
                    </a:lnL>
                    <a:lnR w="381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500" b="0" i="0" u="none" strike="noStrike" dirty="0">
                          <a:solidFill>
                            <a:srgbClr val="00B050"/>
                          </a:solidFill>
                          <a:effectLst/>
                          <a:latin typeface="Calibri" panose="020F0502020204030204" pitchFamily="34" charset="0"/>
                        </a:rPr>
                        <a:t>1.44%</a:t>
                      </a:r>
                    </a:p>
                  </a:txBody>
                  <a:tcPr marL="7620" marR="7620" marT="762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86835231"/>
                  </a:ext>
                </a:extLst>
              </a:tr>
            </a:tbl>
          </a:graphicData>
        </a:graphic>
      </p:graphicFrame>
    </p:spTree>
    <p:extLst>
      <p:ext uri="{BB962C8B-B14F-4D97-AF65-F5344CB8AC3E}">
        <p14:creationId xmlns:p14="http://schemas.microsoft.com/office/powerpoint/2010/main" val="2735880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prstGeom prst="rect">
            <a:avLst/>
          </a:prstGeom>
        </p:spPr>
        <p:txBody>
          <a:bodyPr wrap="square" lIns="91440" tIns="45720" rIns="91440" bIns="45720" anchor="b" anchorCtr="0">
            <a:normAutofit/>
          </a:bodyPr>
          <a:lstStyle/>
          <a:p>
            <a:r>
              <a:rPr lang="en-US">
                <a:latin typeface="+mj-lt"/>
              </a:rPr>
              <a:t>Conclusion</a:t>
            </a:r>
          </a:p>
        </p:txBody>
      </p:sp>
      <p:sp>
        <p:nvSpPr>
          <p:cNvPr id="5" name="Subtitle 4">
            <a:extLst>
              <a:ext uri="{FF2B5EF4-FFF2-40B4-BE49-F238E27FC236}">
                <a16:creationId xmlns:a16="http://schemas.microsoft.com/office/drawing/2014/main" id="{975698E3-981B-D155-6CF9-115004D19E4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92219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833792" y="343967"/>
            <a:ext cx="8522020" cy="646331"/>
          </a:xfrm>
          <a:prstGeom prst="rect">
            <a:avLst/>
          </a:prstGeom>
        </p:spPr>
        <p:txBody>
          <a:bodyPr wrap="square" lIns="91440" tIns="45720" rIns="91440" bIns="45720" anchor="t">
            <a:spAutoFit/>
          </a:bodyPr>
          <a:lstStyle/>
          <a:p>
            <a:pPr algn="ctr">
              <a:defRPr/>
            </a:pPr>
            <a:r>
              <a:rPr lang="en-US" sz="3600" b="1">
                <a:latin typeface="Arial" panose="020B0604020202020204"/>
              </a:rPr>
              <a:t>Final Thoughts</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Slide Number Placeholder 2"/>
          <p:cNvSpPr>
            <a:spLocks noGrp="1"/>
          </p:cNvSpPr>
          <p:nvPr>
            <p:ph type="sldNum" sz="quarter" idx="12"/>
          </p:nvPr>
        </p:nvSpPr>
        <p:spPr/>
        <p:txBody>
          <a:bodyPr/>
          <a:lstStyle/>
          <a:p>
            <a:fld id="{AE678206-0642-9F48-9727-6B519CB285FA}" type="slidenum">
              <a:rPr lang="en-US" smtClean="0"/>
              <a:t>17</a:t>
            </a:fld>
            <a:endParaRPr lang="en-US"/>
          </a:p>
        </p:txBody>
      </p:sp>
      <p:sp>
        <p:nvSpPr>
          <p:cNvPr id="2" name="TextBox 1">
            <a:extLst>
              <a:ext uri="{FF2B5EF4-FFF2-40B4-BE49-F238E27FC236}">
                <a16:creationId xmlns:a16="http://schemas.microsoft.com/office/drawing/2014/main" id="{B38B6E49-5C81-CC71-5E6B-5C87E1FE0D4C}"/>
              </a:ext>
            </a:extLst>
          </p:cNvPr>
          <p:cNvSpPr txBox="1"/>
          <p:nvPr/>
        </p:nvSpPr>
        <p:spPr>
          <a:xfrm>
            <a:off x="774192" y="1252728"/>
            <a:ext cx="9997440" cy="5027017"/>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b="1" u="sng">
                <a:cs typeface="Arial"/>
              </a:rPr>
              <a:t>Factor vs. Sector Rotation</a:t>
            </a:r>
          </a:p>
          <a:p>
            <a:pPr marL="742950" lvl="1" indent="-285750">
              <a:lnSpc>
                <a:spcPct val="150000"/>
              </a:lnSpc>
              <a:buFont typeface="Arial" panose="020B0604020202020204" pitchFamily="34" charset="0"/>
              <a:buChar char="•"/>
            </a:pPr>
            <a:r>
              <a:rPr lang="en-US">
                <a:cs typeface="Arial"/>
              </a:rPr>
              <a:t>Could not come close to generating the 14% Alpha from the reference paper</a:t>
            </a:r>
          </a:p>
          <a:p>
            <a:pPr marL="742950" lvl="1" indent="-285750">
              <a:lnSpc>
                <a:spcPct val="150000"/>
              </a:lnSpc>
              <a:buFont typeface="Arial" panose="020B0604020202020204" pitchFamily="34" charset="0"/>
              <a:buChar char="•"/>
            </a:pPr>
            <a:r>
              <a:rPr lang="en-US">
                <a:cs typeface="Arial"/>
              </a:rPr>
              <a:t>Perhaps suggesting factor rotation is not as robust as sector rotation</a:t>
            </a:r>
          </a:p>
          <a:p>
            <a:pPr marL="742950" lvl="1" indent="-285750">
              <a:lnSpc>
                <a:spcPct val="150000"/>
              </a:lnSpc>
              <a:buFont typeface="Arial" panose="020B0604020202020204" pitchFamily="34" charset="0"/>
              <a:buChar char="•"/>
            </a:pPr>
            <a:endParaRPr lang="en-US">
              <a:cs typeface="Arial"/>
            </a:endParaRPr>
          </a:p>
          <a:p>
            <a:pPr marL="285750" indent="-285750">
              <a:lnSpc>
                <a:spcPct val="150000"/>
              </a:lnSpc>
              <a:buFont typeface="Arial" panose="020B0604020202020204" pitchFamily="34" charset="0"/>
              <a:buChar char="•"/>
            </a:pPr>
            <a:r>
              <a:rPr lang="en-US" b="1" u="sng">
                <a:cs typeface="Arial"/>
              </a:rPr>
              <a:t>Model Creation</a:t>
            </a:r>
          </a:p>
          <a:p>
            <a:pPr marL="285750" indent="-285750">
              <a:lnSpc>
                <a:spcPct val="150000"/>
              </a:lnSpc>
              <a:buFont typeface="Arial" panose="020B0604020202020204" pitchFamily="34" charset="0"/>
              <a:buChar char="•"/>
            </a:pPr>
            <a:r>
              <a:rPr lang="en-US">
                <a:cs typeface="Arial"/>
              </a:rPr>
              <a:t>Could also not match the Alpha of the Invesco Dynamic Factor Fund</a:t>
            </a:r>
          </a:p>
          <a:p>
            <a:pPr marL="742950" lvl="1" indent="-285750">
              <a:lnSpc>
                <a:spcPct val="150000"/>
              </a:lnSpc>
              <a:buFont typeface="Arial" panose="020B0604020202020204" pitchFamily="34" charset="0"/>
              <a:buChar char="•"/>
            </a:pPr>
            <a:r>
              <a:rPr lang="en-US">
                <a:cs typeface="Arial"/>
              </a:rPr>
              <a:t>Suggesting their predictive models were more robust than what we were able to model</a:t>
            </a:r>
          </a:p>
          <a:p>
            <a:pPr marL="742950" lvl="1" indent="-285750">
              <a:lnSpc>
                <a:spcPct val="150000"/>
              </a:lnSpc>
              <a:buFont typeface="Arial" panose="020B0604020202020204" pitchFamily="34" charset="0"/>
              <a:buChar char="•"/>
            </a:pPr>
            <a:endParaRPr lang="en-US">
              <a:cs typeface="Arial"/>
            </a:endParaRPr>
          </a:p>
          <a:p>
            <a:pPr marL="285750" indent="-285750">
              <a:lnSpc>
                <a:spcPct val="150000"/>
              </a:lnSpc>
              <a:buFont typeface="Arial" panose="020B0604020202020204" pitchFamily="34" charset="0"/>
              <a:buChar char="•"/>
            </a:pPr>
            <a:r>
              <a:rPr lang="en-US" b="1" u="sng">
                <a:cs typeface="Arial"/>
              </a:rPr>
              <a:t>Signal Turnover</a:t>
            </a:r>
          </a:p>
          <a:p>
            <a:pPr marL="742950" lvl="1" indent="-285750">
              <a:lnSpc>
                <a:spcPct val="150000"/>
              </a:lnSpc>
              <a:buFont typeface="Arial" panose="020B0604020202020204" pitchFamily="34" charset="0"/>
              <a:buChar char="•"/>
            </a:pPr>
            <a:r>
              <a:rPr lang="en-US">
                <a:cs typeface="Arial"/>
              </a:rPr>
              <a:t>Over the last 5 years the market has progressed quickly through the economic cycle</a:t>
            </a:r>
          </a:p>
          <a:p>
            <a:pPr marL="742950" lvl="1" indent="-285750">
              <a:lnSpc>
                <a:spcPct val="150000"/>
              </a:lnSpc>
              <a:buFont typeface="Arial" panose="020B0604020202020204" pitchFamily="34" charset="0"/>
              <a:buChar char="•"/>
            </a:pPr>
            <a:r>
              <a:rPr lang="en-US">
                <a:cs typeface="Arial"/>
              </a:rPr>
              <a:t>Some models, like the yield curve PCA and GDP/CPI, were not able to capture it</a:t>
            </a:r>
          </a:p>
          <a:p>
            <a:pPr marL="742950" lvl="1" indent="-285750">
              <a:lnSpc>
                <a:spcPct val="150000"/>
              </a:lnSpc>
              <a:buFont typeface="Arial" panose="020B0604020202020204" pitchFamily="34" charset="0"/>
              <a:buChar char="•"/>
            </a:pPr>
            <a:r>
              <a:rPr lang="en-US">
                <a:cs typeface="Arial"/>
              </a:rPr>
              <a:t>The High Yield model was one of the most adaptive and also the best returning strategy</a:t>
            </a:r>
          </a:p>
        </p:txBody>
      </p:sp>
    </p:spTree>
    <p:extLst>
      <p:ext uri="{BB962C8B-B14F-4D97-AF65-F5344CB8AC3E}">
        <p14:creationId xmlns:p14="http://schemas.microsoft.com/office/powerpoint/2010/main" val="3312933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prstGeom prst="rect">
            <a:avLst/>
          </a:prstGeom>
        </p:spPr>
        <p:txBody>
          <a:bodyPr wrap="square" lIns="91440" tIns="45720" rIns="91440" bIns="45720" anchor="b" anchorCtr="0">
            <a:normAutofit/>
          </a:bodyPr>
          <a:lstStyle/>
          <a:p>
            <a:r>
              <a:rPr lang="en-US">
                <a:latin typeface="+mj-lt"/>
                <a:ea typeface="Roboto"/>
                <a:cs typeface="Roboto"/>
              </a:rPr>
              <a:t>Reference Paper &amp; Introduction</a:t>
            </a:r>
            <a:endParaRPr lang="en-US">
              <a:latin typeface="+mj-lt"/>
            </a:endParaRPr>
          </a:p>
        </p:txBody>
      </p:sp>
      <p:sp>
        <p:nvSpPr>
          <p:cNvPr id="5" name="Subtitle 4">
            <a:extLst>
              <a:ext uri="{FF2B5EF4-FFF2-40B4-BE49-F238E27FC236}">
                <a16:creationId xmlns:a16="http://schemas.microsoft.com/office/drawing/2014/main" id="{975698E3-981B-D155-6CF9-115004D19E4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70802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100033" y="242979"/>
            <a:ext cx="8522020"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black"/>
                </a:solidFill>
                <a:effectLst/>
                <a:uLnTx/>
                <a:uFillTx/>
                <a:latin typeface="Arial" panose="020B0604020202020204"/>
                <a:ea typeface="+mn-ea"/>
                <a:cs typeface="+mn-cs"/>
              </a:rPr>
              <a:t>Reference Paper</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Slide Number Placeholder 2"/>
          <p:cNvSpPr>
            <a:spLocks noGrp="1"/>
          </p:cNvSpPr>
          <p:nvPr>
            <p:ph type="sldNum" sz="quarter" idx="12"/>
          </p:nvPr>
        </p:nvSpPr>
        <p:spPr/>
        <p:txBody>
          <a:bodyPr/>
          <a:lstStyle/>
          <a:p>
            <a:fld id="{AE678206-0642-9F48-9727-6B519CB285FA}" type="slidenum">
              <a:rPr lang="en-US" smtClean="0"/>
              <a:t>3</a:t>
            </a:fld>
            <a:endParaRPr lang="en-US"/>
          </a:p>
        </p:txBody>
      </p:sp>
      <p:pic>
        <p:nvPicPr>
          <p:cNvPr id="5" name="Picture 4">
            <a:extLst>
              <a:ext uri="{FF2B5EF4-FFF2-40B4-BE49-F238E27FC236}">
                <a16:creationId xmlns:a16="http://schemas.microsoft.com/office/drawing/2014/main" id="{1866E98C-721B-8AA6-E0DB-78E27B74A4FE}"/>
              </a:ext>
            </a:extLst>
          </p:cNvPr>
          <p:cNvPicPr>
            <a:picLocks noChangeAspect="1"/>
          </p:cNvPicPr>
          <p:nvPr/>
        </p:nvPicPr>
        <p:blipFill>
          <a:blip r:embed="rId3"/>
          <a:stretch>
            <a:fillRect/>
          </a:stretch>
        </p:blipFill>
        <p:spPr>
          <a:xfrm>
            <a:off x="141190" y="1634078"/>
            <a:ext cx="6835101" cy="4980943"/>
          </a:xfrm>
          <a:prstGeom prst="rect">
            <a:avLst/>
          </a:prstGeom>
        </p:spPr>
      </p:pic>
      <p:sp>
        <p:nvSpPr>
          <p:cNvPr id="6" name="TextBox 5">
            <a:extLst>
              <a:ext uri="{FF2B5EF4-FFF2-40B4-BE49-F238E27FC236}">
                <a16:creationId xmlns:a16="http://schemas.microsoft.com/office/drawing/2014/main" id="{97C1523B-1111-DF5A-3FBB-E1C7FF4F0B62}"/>
              </a:ext>
            </a:extLst>
          </p:cNvPr>
          <p:cNvSpPr txBox="1"/>
          <p:nvPr/>
        </p:nvSpPr>
        <p:spPr>
          <a:xfrm>
            <a:off x="561323" y="889310"/>
            <a:ext cx="11069354" cy="646331"/>
          </a:xfrm>
          <a:prstGeom prst="rect">
            <a:avLst/>
          </a:prstGeom>
          <a:noFill/>
        </p:spPr>
        <p:txBody>
          <a:bodyPr wrap="square" rtlCol="0">
            <a:spAutoFit/>
          </a:bodyPr>
          <a:lstStyle/>
          <a:p>
            <a:pPr algn="ctr"/>
            <a:r>
              <a:rPr lang="en-US">
                <a:solidFill>
                  <a:srgbClr val="000000"/>
                </a:solidFill>
                <a:latin typeface="Lato" panose="020F0502020204030203" pitchFamily="34" charset="0"/>
                <a:ea typeface="Lato" panose="020F0502020204030203" pitchFamily="34" charset="0"/>
                <a:cs typeface="Lato" panose="020F0502020204030203" pitchFamily="34" charset="0"/>
              </a:rPr>
              <a:t>“</a:t>
            </a:r>
            <a:r>
              <a:rPr lang="en-US" sz="1800">
                <a:solidFill>
                  <a:srgbClr val="000000"/>
                </a:solidFill>
                <a:effectLst/>
                <a:latin typeface="Lato" panose="020F0502020204030203" pitchFamily="34" charset="0"/>
                <a:ea typeface="Lato" panose="020F0502020204030203" pitchFamily="34" charset="0"/>
                <a:cs typeface="Lato" panose="020F0502020204030203" pitchFamily="34" charset="0"/>
              </a:rPr>
              <a:t>Does History Repeat Itself? Business Cycle and Industry Returns”, Journal of Monetary Economics</a:t>
            </a:r>
          </a:p>
          <a:p>
            <a:pPr algn="ctr"/>
            <a:r>
              <a:rPr lang="en-US" sz="1800">
                <a:solidFill>
                  <a:srgbClr val="000000"/>
                </a:solidFill>
                <a:effectLst/>
                <a:latin typeface="Lato" panose="020F0502020204030203" pitchFamily="34" charset="0"/>
                <a:ea typeface="Lato" panose="020F0502020204030203" pitchFamily="34" charset="0"/>
                <a:cs typeface="Lato" panose="020F0502020204030203" pitchFamily="34" charset="0"/>
              </a:rPr>
              <a:t>Chava, Hsu and Zeng</a:t>
            </a:r>
            <a:endParaRPr lang="en-US"/>
          </a:p>
        </p:txBody>
      </p:sp>
      <p:sp>
        <p:nvSpPr>
          <p:cNvPr id="7" name="TextBox 6">
            <a:extLst>
              <a:ext uri="{FF2B5EF4-FFF2-40B4-BE49-F238E27FC236}">
                <a16:creationId xmlns:a16="http://schemas.microsoft.com/office/drawing/2014/main" id="{8D134212-DDAA-AED2-B86E-BABFD719C0B5}"/>
              </a:ext>
            </a:extLst>
          </p:cNvPr>
          <p:cNvSpPr txBox="1"/>
          <p:nvPr/>
        </p:nvSpPr>
        <p:spPr>
          <a:xfrm>
            <a:off x="7159261" y="1674674"/>
            <a:ext cx="4471416" cy="4611519"/>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a:t>Measures RSR’s (regime Sharpe ratios) of equity sectors in different economic regimes</a:t>
            </a:r>
          </a:p>
          <a:p>
            <a:pPr marL="285750" indent="-285750">
              <a:lnSpc>
                <a:spcPct val="150000"/>
              </a:lnSpc>
              <a:buFont typeface="Arial" panose="020B0604020202020204" pitchFamily="34" charset="0"/>
              <a:buChar char="•"/>
            </a:pPr>
            <a:r>
              <a:rPr lang="en-US"/>
              <a:t>Creates a L/S rotation strategy based on high and low RSR’s in different regimes, with the belief that changes in expected cash flows creates price differentials between sectors</a:t>
            </a:r>
            <a:endParaRPr lang="en-US">
              <a:cs typeface="Arial"/>
            </a:endParaRPr>
          </a:p>
          <a:p>
            <a:pPr marL="285750" indent="-285750">
              <a:lnSpc>
                <a:spcPct val="150000"/>
              </a:lnSpc>
              <a:buFont typeface="Arial" panose="020B0604020202020204" pitchFamily="34" charset="0"/>
              <a:buChar char="•"/>
            </a:pPr>
            <a:r>
              <a:rPr lang="en-US"/>
              <a:t>Generated excess returns of </a:t>
            </a:r>
            <a:r>
              <a:rPr lang="en-US" b="1"/>
              <a:t>8.45% </a:t>
            </a:r>
            <a:r>
              <a:rPr lang="en-US"/>
              <a:t>and </a:t>
            </a:r>
            <a:r>
              <a:rPr lang="en-US" b="1"/>
              <a:t>14.02%</a:t>
            </a:r>
            <a:r>
              <a:rPr lang="en-US"/>
              <a:t> alpha in the Fama-French five-factor model</a:t>
            </a:r>
            <a:endParaRPr lang="en-US">
              <a:cs typeface="Arial"/>
            </a:endParaRPr>
          </a:p>
        </p:txBody>
      </p:sp>
    </p:spTree>
    <p:extLst>
      <p:ext uri="{BB962C8B-B14F-4D97-AF65-F5344CB8AC3E}">
        <p14:creationId xmlns:p14="http://schemas.microsoft.com/office/powerpoint/2010/main" val="1598303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100033" y="242979"/>
            <a:ext cx="8522020"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black"/>
                </a:solidFill>
                <a:effectLst/>
                <a:uLnTx/>
                <a:uFillTx/>
                <a:latin typeface="Arial" panose="020B0604020202020204"/>
                <a:ea typeface="+mn-ea"/>
                <a:cs typeface="+mn-cs"/>
              </a:rPr>
              <a:t>Project Abstract</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Slide Number Placeholder 2"/>
          <p:cNvSpPr>
            <a:spLocks noGrp="1"/>
          </p:cNvSpPr>
          <p:nvPr>
            <p:ph type="sldNum" sz="quarter" idx="12"/>
          </p:nvPr>
        </p:nvSpPr>
        <p:spPr/>
        <p:txBody>
          <a:bodyPr/>
          <a:lstStyle/>
          <a:p>
            <a:fld id="{AE678206-0642-9F48-9727-6B519CB285FA}" type="slidenum">
              <a:rPr lang="en-US" smtClean="0"/>
              <a:t>4</a:t>
            </a:fld>
            <a:endParaRPr lang="en-US"/>
          </a:p>
        </p:txBody>
      </p:sp>
      <p:sp>
        <p:nvSpPr>
          <p:cNvPr id="2" name="TextBox 1">
            <a:extLst>
              <a:ext uri="{FF2B5EF4-FFF2-40B4-BE49-F238E27FC236}">
                <a16:creationId xmlns:a16="http://schemas.microsoft.com/office/drawing/2014/main" id="{8696C427-6ACC-94F5-2C8E-34BDEDF0C81C}"/>
              </a:ext>
            </a:extLst>
          </p:cNvPr>
          <p:cNvSpPr txBox="1"/>
          <p:nvPr/>
        </p:nvSpPr>
        <p:spPr>
          <a:xfrm>
            <a:off x="1488440" y="3988891"/>
            <a:ext cx="9215120" cy="2031325"/>
          </a:xfrm>
          <a:prstGeom prst="rect">
            <a:avLst/>
          </a:prstGeom>
          <a:noFill/>
        </p:spPr>
        <p:txBody>
          <a:bodyPr wrap="square" rtlCol="0">
            <a:spAutoFit/>
          </a:bodyPr>
          <a:lstStyle/>
          <a:p>
            <a:pPr algn="ctr"/>
            <a:r>
              <a:rPr lang="en-US" b="1"/>
              <a:t>Seek to replicate the Reference Paper with a few differences</a:t>
            </a:r>
          </a:p>
          <a:p>
            <a:pPr marL="742950" lvl="1" indent="-285750">
              <a:buFont typeface="Arial" panose="020B0604020202020204" pitchFamily="34" charset="0"/>
              <a:buChar char="•"/>
            </a:pPr>
            <a:r>
              <a:rPr lang="en-US"/>
              <a:t>Factors instead of sectors</a:t>
            </a:r>
          </a:p>
          <a:p>
            <a:pPr marL="1200150" lvl="2" indent="-285750">
              <a:buFont typeface="Arial" panose="020B0604020202020204" pitchFamily="34" charset="0"/>
              <a:buChar char="•"/>
            </a:pPr>
            <a:r>
              <a:rPr lang="en-US"/>
              <a:t>See if certain factor premiums are specific to certain economic regimes</a:t>
            </a:r>
          </a:p>
          <a:p>
            <a:pPr marL="742950" lvl="1" indent="-285750">
              <a:buFont typeface="Arial" panose="020B0604020202020204" pitchFamily="34" charset="0"/>
              <a:buChar char="•"/>
            </a:pPr>
            <a:r>
              <a:rPr lang="en-US"/>
              <a:t>Robust economic cycle model</a:t>
            </a:r>
          </a:p>
          <a:p>
            <a:pPr marL="1200150" lvl="2" indent="-285750">
              <a:buFont typeface="Arial" panose="020B0604020202020204" pitchFamily="34" charset="0"/>
              <a:buChar char="•"/>
            </a:pPr>
            <a:r>
              <a:rPr lang="en-US"/>
              <a:t>A dynamic predictive model that has a higher signal frequency than annually</a:t>
            </a:r>
          </a:p>
          <a:p>
            <a:pPr marL="742950" lvl="1" indent="-285750">
              <a:buFont typeface="Arial" panose="020B0604020202020204" pitchFamily="34" charset="0"/>
              <a:buChar char="•"/>
            </a:pPr>
            <a:r>
              <a:rPr lang="en-US"/>
              <a:t>Trade optimization</a:t>
            </a:r>
          </a:p>
          <a:p>
            <a:pPr marL="1200150" lvl="2" indent="-285750">
              <a:buFont typeface="Arial" panose="020B0604020202020204" pitchFamily="34" charset="0"/>
              <a:buChar char="•"/>
            </a:pPr>
            <a:r>
              <a:rPr lang="en-US"/>
              <a:t>Evaluate different trading optimization techniques rather than just RSR’s</a:t>
            </a:r>
          </a:p>
        </p:txBody>
      </p:sp>
      <p:graphicFrame>
        <p:nvGraphicFramePr>
          <p:cNvPr id="4" name="Diagram 3">
            <a:extLst>
              <a:ext uri="{FF2B5EF4-FFF2-40B4-BE49-F238E27FC236}">
                <a16:creationId xmlns:a16="http://schemas.microsoft.com/office/drawing/2014/main" id="{6A951AFE-1FD7-B3A4-D32D-BE62D693AE65}"/>
              </a:ext>
            </a:extLst>
          </p:cNvPr>
          <p:cNvGraphicFramePr/>
          <p:nvPr>
            <p:extLst>
              <p:ext uri="{D42A27DB-BD31-4B8C-83A1-F6EECF244321}">
                <p14:modId xmlns:p14="http://schemas.microsoft.com/office/powerpoint/2010/main" val="2942048742"/>
              </p:ext>
            </p:extLst>
          </p:nvPr>
        </p:nvGraphicFramePr>
        <p:xfrm>
          <a:off x="862330" y="1315744"/>
          <a:ext cx="10467340" cy="25630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3306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100033" y="242979"/>
            <a:ext cx="8522020"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black"/>
                </a:solidFill>
                <a:effectLst/>
                <a:uLnTx/>
                <a:uFillTx/>
                <a:latin typeface="Arial" panose="020B0604020202020204"/>
                <a:ea typeface="+mn-ea"/>
                <a:cs typeface="+mn-cs"/>
              </a:rPr>
              <a:t>Factor Analysis</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Slide Number Placeholder 2"/>
          <p:cNvSpPr>
            <a:spLocks noGrp="1"/>
          </p:cNvSpPr>
          <p:nvPr>
            <p:ph type="sldNum" sz="quarter" idx="12"/>
          </p:nvPr>
        </p:nvSpPr>
        <p:spPr/>
        <p:txBody>
          <a:bodyPr/>
          <a:lstStyle/>
          <a:p>
            <a:fld id="{AE678206-0642-9F48-9727-6B519CB285FA}" type="slidenum">
              <a:rPr lang="en-US" smtClean="0"/>
              <a:t>5</a:t>
            </a:fld>
            <a:endParaRPr lang="en-US"/>
          </a:p>
        </p:txBody>
      </p:sp>
      <p:pic>
        <p:nvPicPr>
          <p:cNvPr id="4" name="Picture 4">
            <a:extLst>
              <a:ext uri="{FF2B5EF4-FFF2-40B4-BE49-F238E27FC236}">
                <a16:creationId xmlns:a16="http://schemas.microsoft.com/office/drawing/2014/main" id="{E755EB4F-D3D1-6D02-2CBD-ECC55AFDB229}"/>
              </a:ext>
            </a:extLst>
          </p:cNvPr>
          <p:cNvPicPr>
            <a:picLocks noChangeAspect="1"/>
          </p:cNvPicPr>
          <p:nvPr/>
        </p:nvPicPr>
        <p:blipFill>
          <a:blip r:embed="rId3"/>
          <a:stretch>
            <a:fillRect/>
          </a:stretch>
        </p:blipFill>
        <p:spPr>
          <a:xfrm>
            <a:off x="7894320" y="1117931"/>
            <a:ext cx="4184425" cy="4184425"/>
          </a:xfrm>
          <a:prstGeom prst="rect">
            <a:avLst/>
          </a:prstGeom>
        </p:spPr>
      </p:pic>
      <p:pic>
        <p:nvPicPr>
          <p:cNvPr id="5" name="Picture 5">
            <a:extLst>
              <a:ext uri="{FF2B5EF4-FFF2-40B4-BE49-F238E27FC236}">
                <a16:creationId xmlns:a16="http://schemas.microsoft.com/office/drawing/2014/main" id="{CAB5FBCF-5EBA-0F81-B4CA-FEAA728BA986}"/>
              </a:ext>
            </a:extLst>
          </p:cNvPr>
          <p:cNvPicPr>
            <a:picLocks noChangeAspect="1"/>
          </p:cNvPicPr>
          <p:nvPr/>
        </p:nvPicPr>
        <p:blipFill>
          <a:blip r:embed="rId4"/>
          <a:stretch>
            <a:fillRect/>
          </a:stretch>
        </p:blipFill>
        <p:spPr>
          <a:xfrm>
            <a:off x="113255" y="1428827"/>
            <a:ext cx="7653978" cy="2508069"/>
          </a:xfrm>
          <a:prstGeom prst="rect">
            <a:avLst/>
          </a:prstGeom>
        </p:spPr>
      </p:pic>
      <p:sp>
        <p:nvSpPr>
          <p:cNvPr id="6" name="TextBox 5">
            <a:extLst>
              <a:ext uri="{FF2B5EF4-FFF2-40B4-BE49-F238E27FC236}">
                <a16:creationId xmlns:a16="http://schemas.microsoft.com/office/drawing/2014/main" id="{33FE5D8E-A13C-BDEF-C6C1-B8EB8455110F}"/>
              </a:ext>
            </a:extLst>
          </p:cNvPr>
          <p:cNvSpPr txBox="1"/>
          <p:nvPr/>
        </p:nvSpPr>
        <p:spPr>
          <a:xfrm>
            <a:off x="299647" y="4829008"/>
            <a:ext cx="7531129" cy="1200329"/>
          </a:xfrm>
          <a:prstGeom prst="rect">
            <a:avLst/>
          </a:prstGeom>
          <a:noFill/>
        </p:spPr>
        <p:txBody>
          <a:bodyPr wrap="square" rtlCol="0">
            <a:spAutoFit/>
          </a:bodyPr>
          <a:lstStyle/>
          <a:p>
            <a:pPr marL="285750" indent="-285750">
              <a:buFont typeface="Arial" panose="020B0604020202020204" pitchFamily="34" charset="0"/>
              <a:buChar char="•"/>
            </a:pPr>
            <a:r>
              <a:rPr lang="en-US"/>
              <a:t>The high factor dispersion demonstrates the Alpha potential through factor rotation</a:t>
            </a:r>
          </a:p>
          <a:p>
            <a:pPr marL="285750" indent="-285750">
              <a:buFont typeface="Arial" panose="020B0604020202020204" pitchFamily="34" charset="0"/>
              <a:buChar char="•"/>
            </a:pPr>
            <a:r>
              <a:rPr lang="en-US"/>
              <a:t>The negative correlation amongst factors suggest there is also directionality to this dispersion where pairs trading can be profitable</a:t>
            </a:r>
          </a:p>
        </p:txBody>
      </p:sp>
    </p:spTree>
    <p:extLst>
      <p:ext uri="{BB962C8B-B14F-4D97-AF65-F5344CB8AC3E}">
        <p14:creationId xmlns:p14="http://schemas.microsoft.com/office/powerpoint/2010/main" val="1374076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prstGeom prst="rect">
            <a:avLst/>
          </a:prstGeom>
        </p:spPr>
        <p:txBody>
          <a:bodyPr wrap="square" lIns="91440" tIns="45720" rIns="91440" bIns="45720" anchor="b" anchorCtr="0">
            <a:normAutofit/>
          </a:bodyPr>
          <a:lstStyle/>
          <a:p>
            <a:r>
              <a:rPr lang="en-US">
                <a:latin typeface="+mj-lt"/>
                <a:ea typeface="Roboto"/>
                <a:cs typeface="Roboto"/>
              </a:rPr>
              <a:t>Economic Models</a:t>
            </a:r>
            <a:endParaRPr lang="en-US">
              <a:latin typeface="+mj-lt"/>
            </a:endParaRPr>
          </a:p>
        </p:txBody>
      </p:sp>
      <p:sp>
        <p:nvSpPr>
          <p:cNvPr id="5" name="Subtitle 4">
            <a:extLst>
              <a:ext uri="{FF2B5EF4-FFF2-40B4-BE49-F238E27FC236}">
                <a16:creationId xmlns:a16="http://schemas.microsoft.com/office/drawing/2014/main" id="{975698E3-981B-D155-6CF9-115004D19E4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63742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100033" y="242979"/>
            <a:ext cx="8522020"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black"/>
                </a:solidFill>
                <a:effectLst/>
                <a:uLnTx/>
                <a:uFillTx/>
                <a:latin typeface="Arial" panose="020B0604020202020204"/>
                <a:ea typeface="+mn-ea"/>
                <a:cs typeface="+mn-cs"/>
              </a:rPr>
              <a:t>1</a:t>
            </a:r>
            <a:r>
              <a:rPr kumimoji="0" lang="en-US" sz="3600" b="1" i="0" u="none" strike="noStrike" kern="1200" cap="none" spc="0" normalizeH="0" baseline="30000" noProof="0">
                <a:ln>
                  <a:noFill/>
                </a:ln>
                <a:solidFill>
                  <a:prstClr val="black"/>
                </a:solidFill>
                <a:effectLst/>
                <a:uLnTx/>
                <a:uFillTx/>
                <a:latin typeface="Arial" panose="020B0604020202020204"/>
                <a:ea typeface="+mn-ea"/>
                <a:cs typeface="+mn-cs"/>
              </a:rPr>
              <a:t>st</a:t>
            </a:r>
            <a:r>
              <a:rPr kumimoji="0" lang="en-US" sz="3600" b="1" i="0" u="none" strike="noStrike" kern="1200" cap="none" spc="0" normalizeH="0" baseline="0" noProof="0">
                <a:ln>
                  <a:noFill/>
                </a:ln>
                <a:solidFill>
                  <a:prstClr val="black"/>
                </a:solidFill>
                <a:effectLst/>
                <a:uLnTx/>
                <a:uFillTx/>
                <a:latin typeface="Arial" panose="020B0604020202020204"/>
                <a:ea typeface="+mn-ea"/>
                <a:cs typeface="+mn-cs"/>
              </a:rPr>
              <a:t> Model: GDP-CPI Model</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Slide Number Placeholder 2"/>
          <p:cNvSpPr>
            <a:spLocks noGrp="1"/>
          </p:cNvSpPr>
          <p:nvPr>
            <p:ph type="sldNum" sz="quarter" idx="12"/>
          </p:nvPr>
        </p:nvSpPr>
        <p:spPr/>
        <p:txBody>
          <a:bodyPr/>
          <a:lstStyle/>
          <a:p>
            <a:fld id="{AE678206-0642-9F48-9727-6B519CB285FA}" type="slidenum">
              <a:rPr lang="en-US" smtClean="0"/>
              <a:t>7</a:t>
            </a:fld>
            <a:endParaRPr lang="en-US"/>
          </a:p>
        </p:txBody>
      </p:sp>
      <p:sp>
        <p:nvSpPr>
          <p:cNvPr id="2" name="TextBox 1">
            <a:extLst>
              <a:ext uri="{FF2B5EF4-FFF2-40B4-BE49-F238E27FC236}">
                <a16:creationId xmlns:a16="http://schemas.microsoft.com/office/drawing/2014/main" id="{6D21BA48-F238-9098-2CC0-6ECD861F6E11}"/>
              </a:ext>
            </a:extLst>
          </p:cNvPr>
          <p:cNvSpPr txBox="1"/>
          <p:nvPr/>
        </p:nvSpPr>
        <p:spPr>
          <a:xfrm>
            <a:off x="659469" y="1185926"/>
            <a:ext cx="4695650" cy="258532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cs typeface="Arial"/>
              </a:rPr>
              <a:t>Quarterly Lagged</a:t>
            </a:r>
          </a:p>
          <a:p>
            <a:pPr marL="285750" indent="-285750">
              <a:buFont typeface="Arial" panose="020B0604020202020204" pitchFamily="34" charset="0"/>
              <a:buChar char="•"/>
            </a:pPr>
            <a:endParaRPr lang="en-US">
              <a:cs typeface="Arial"/>
            </a:endParaRPr>
          </a:p>
          <a:p>
            <a:pPr marL="285750" indent="-285750">
              <a:buFont typeface="Arial" panose="020B0604020202020204" pitchFamily="34" charset="0"/>
              <a:buChar char="•"/>
            </a:pPr>
            <a:r>
              <a:rPr lang="en-US">
                <a:cs typeface="Arial"/>
              </a:rPr>
              <a:t>Rotation frequency also quarterly so stuck with factor for longer period if regime changes</a:t>
            </a:r>
          </a:p>
          <a:p>
            <a:pPr marL="285750" indent="-285750">
              <a:buFont typeface="Arial" panose="020B0604020202020204" pitchFamily="34" charset="0"/>
              <a:buChar char="•"/>
            </a:pPr>
            <a:endParaRPr lang="en-US">
              <a:cs typeface="Arial"/>
            </a:endParaRPr>
          </a:p>
          <a:p>
            <a:pPr marL="285750" indent="-285750">
              <a:buFont typeface="Arial" panose="020B0604020202020204" pitchFamily="34" charset="0"/>
              <a:buChar char="•"/>
            </a:pPr>
            <a:r>
              <a:rPr lang="en-US">
                <a:cs typeface="Arial"/>
              </a:rPr>
              <a:t>Tends to be revised after it has been first published which could lead to a larger discrepancy.</a:t>
            </a:r>
          </a:p>
        </p:txBody>
      </p:sp>
      <p:pic>
        <p:nvPicPr>
          <p:cNvPr id="6" name="Picture 6" descr="Diagram&#10;&#10;Description automatically generated">
            <a:extLst>
              <a:ext uri="{FF2B5EF4-FFF2-40B4-BE49-F238E27FC236}">
                <a16:creationId xmlns:a16="http://schemas.microsoft.com/office/drawing/2014/main" id="{4EB9994E-643E-3FD2-BA5C-A477F41B61AB}"/>
              </a:ext>
            </a:extLst>
          </p:cNvPr>
          <p:cNvPicPr>
            <a:picLocks noChangeAspect="1"/>
          </p:cNvPicPr>
          <p:nvPr/>
        </p:nvPicPr>
        <p:blipFill>
          <a:blip r:embed="rId3"/>
          <a:stretch>
            <a:fillRect/>
          </a:stretch>
        </p:blipFill>
        <p:spPr>
          <a:xfrm>
            <a:off x="510858" y="4247372"/>
            <a:ext cx="5483573" cy="2394340"/>
          </a:xfrm>
          <a:prstGeom prst="rect">
            <a:avLst/>
          </a:prstGeom>
        </p:spPr>
      </p:pic>
      <p:pic>
        <p:nvPicPr>
          <p:cNvPr id="7" name="Picture 6">
            <a:extLst>
              <a:ext uri="{FF2B5EF4-FFF2-40B4-BE49-F238E27FC236}">
                <a16:creationId xmlns:a16="http://schemas.microsoft.com/office/drawing/2014/main" id="{957469F3-D491-C659-99DA-666904B5076C}"/>
              </a:ext>
            </a:extLst>
          </p:cNvPr>
          <p:cNvPicPr>
            <a:picLocks noChangeAspect="1"/>
          </p:cNvPicPr>
          <p:nvPr/>
        </p:nvPicPr>
        <p:blipFill>
          <a:blip r:embed="rId4"/>
          <a:stretch>
            <a:fillRect/>
          </a:stretch>
        </p:blipFill>
        <p:spPr>
          <a:xfrm>
            <a:off x="6096000" y="889310"/>
            <a:ext cx="5483573" cy="4324400"/>
          </a:xfrm>
          <a:prstGeom prst="rect">
            <a:avLst/>
          </a:prstGeom>
        </p:spPr>
      </p:pic>
      <p:sp>
        <p:nvSpPr>
          <p:cNvPr id="8" name="TextBox 7">
            <a:extLst>
              <a:ext uri="{FF2B5EF4-FFF2-40B4-BE49-F238E27FC236}">
                <a16:creationId xmlns:a16="http://schemas.microsoft.com/office/drawing/2014/main" id="{40DDE140-3619-BBA7-2B64-DD2364F02FFD}"/>
              </a:ext>
            </a:extLst>
          </p:cNvPr>
          <p:cNvSpPr txBox="1"/>
          <p:nvPr/>
        </p:nvSpPr>
        <p:spPr>
          <a:xfrm>
            <a:off x="7745195" y="5213709"/>
            <a:ext cx="3380005" cy="461665"/>
          </a:xfrm>
          <a:prstGeom prst="rect">
            <a:avLst/>
          </a:prstGeom>
          <a:noFill/>
        </p:spPr>
        <p:txBody>
          <a:bodyPr wrap="square" rtlCol="0">
            <a:spAutoFit/>
          </a:bodyPr>
          <a:lstStyle/>
          <a:p>
            <a:r>
              <a:rPr lang="en-US" sz="1200"/>
              <a:t>Source: “</a:t>
            </a:r>
            <a:r>
              <a:rPr lang="en-US" sz="1200" b="0" i="1">
                <a:solidFill>
                  <a:srgbClr val="081B33"/>
                </a:solidFill>
                <a:effectLst/>
                <a:latin typeface="Graphik Regular"/>
              </a:rPr>
              <a:t>All Weather Strategy”, </a:t>
            </a:r>
          </a:p>
          <a:p>
            <a:r>
              <a:rPr lang="en-US" sz="1200" b="0" i="1">
                <a:solidFill>
                  <a:srgbClr val="081B33"/>
                </a:solidFill>
                <a:effectLst/>
                <a:latin typeface="Graphik Regular"/>
              </a:rPr>
              <a:t>		Ray </a:t>
            </a:r>
            <a:r>
              <a:rPr lang="en-US" sz="1200" b="0" i="1" err="1">
                <a:solidFill>
                  <a:srgbClr val="081B33"/>
                </a:solidFill>
                <a:effectLst/>
                <a:latin typeface="Graphik Regular"/>
              </a:rPr>
              <a:t>Dalio</a:t>
            </a:r>
            <a:r>
              <a:rPr lang="en-US" sz="1200" b="0" i="1">
                <a:solidFill>
                  <a:srgbClr val="081B33"/>
                </a:solidFill>
                <a:effectLst/>
                <a:latin typeface="Graphik Regular"/>
              </a:rPr>
              <a:t> &amp; Bridgewater Associates</a:t>
            </a:r>
            <a:endParaRPr lang="en-US" sz="1200" b="0" i="0">
              <a:solidFill>
                <a:srgbClr val="081B33"/>
              </a:solidFill>
              <a:effectLst/>
              <a:latin typeface="Graphik Regular"/>
            </a:endParaRPr>
          </a:p>
        </p:txBody>
      </p:sp>
    </p:spTree>
    <p:extLst>
      <p:ext uri="{BB962C8B-B14F-4D97-AF65-F5344CB8AC3E}">
        <p14:creationId xmlns:p14="http://schemas.microsoft.com/office/powerpoint/2010/main" val="1020939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100033" y="242979"/>
            <a:ext cx="8522020"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black"/>
                </a:solidFill>
                <a:effectLst/>
                <a:uLnTx/>
                <a:uFillTx/>
                <a:latin typeface="Arial" panose="020B0604020202020204"/>
                <a:ea typeface="+mn-ea"/>
                <a:cs typeface="+mn-cs"/>
              </a:rPr>
              <a:t>2</a:t>
            </a:r>
            <a:r>
              <a:rPr kumimoji="0" lang="en-US" sz="3600" b="1" i="0" u="none" strike="noStrike" kern="1200" cap="none" spc="0" normalizeH="0" baseline="30000" noProof="0">
                <a:ln>
                  <a:noFill/>
                </a:ln>
                <a:solidFill>
                  <a:prstClr val="black"/>
                </a:solidFill>
                <a:effectLst/>
                <a:uLnTx/>
                <a:uFillTx/>
                <a:latin typeface="Arial" panose="020B0604020202020204"/>
                <a:ea typeface="+mn-ea"/>
                <a:cs typeface="+mn-cs"/>
              </a:rPr>
              <a:t>nd</a:t>
            </a:r>
            <a:r>
              <a:rPr kumimoji="0" lang="en-US" sz="3600" b="1" i="0" u="none" strike="noStrike" kern="1200" cap="none" spc="0" normalizeH="0" baseline="0" noProof="0">
                <a:ln>
                  <a:noFill/>
                </a:ln>
                <a:solidFill>
                  <a:prstClr val="black"/>
                </a:solidFill>
                <a:effectLst/>
                <a:uLnTx/>
                <a:uFillTx/>
                <a:latin typeface="Arial" panose="020B0604020202020204"/>
                <a:ea typeface="+mn-ea"/>
                <a:cs typeface="+mn-cs"/>
              </a:rPr>
              <a:t> Model: High Yield Model</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Slide Number Placeholder 2"/>
          <p:cNvSpPr>
            <a:spLocks noGrp="1"/>
          </p:cNvSpPr>
          <p:nvPr>
            <p:ph type="sldNum" sz="quarter" idx="12"/>
          </p:nvPr>
        </p:nvSpPr>
        <p:spPr/>
        <p:txBody>
          <a:bodyPr/>
          <a:lstStyle/>
          <a:p>
            <a:fld id="{AE678206-0642-9F48-9727-6B519CB285FA}" type="slidenum">
              <a:rPr lang="en-US" smtClean="0"/>
              <a:t>8</a:t>
            </a:fld>
            <a:endParaRPr lang="en-US"/>
          </a:p>
        </p:txBody>
      </p:sp>
      <p:sp>
        <p:nvSpPr>
          <p:cNvPr id="2" name="TextBox 1">
            <a:extLst>
              <a:ext uri="{FF2B5EF4-FFF2-40B4-BE49-F238E27FC236}">
                <a16:creationId xmlns:a16="http://schemas.microsoft.com/office/drawing/2014/main" id="{4A800FC1-D87E-4ED4-6540-32F8D8C08A24}"/>
              </a:ext>
            </a:extLst>
          </p:cNvPr>
          <p:cNvSpPr txBox="1"/>
          <p:nvPr/>
        </p:nvSpPr>
        <p:spPr>
          <a:xfrm>
            <a:off x="741341" y="889310"/>
            <a:ext cx="5209371" cy="203132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The High Yield spread is a real time indicator of investment flows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Available daily for frequent signaling</a:t>
            </a:r>
          </a:p>
          <a:p>
            <a:endParaRPr lang="en-US">
              <a:cs typeface="Arial"/>
            </a:endParaRPr>
          </a:p>
          <a:p>
            <a:pPr marL="285750" indent="-285750">
              <a:buFont typeface="Arial" panose="020B0604020202020204" pitchFamily="34" charset="0"/>
              <a:buChar char="•"/>
            </a:pPr>
            <a:r>
              <a:rPr lang="en-US"/>
              <a:t>Not a lot of data on the spreads for high yield only going back to 1996</a:t>
            </a:r>
          </a:p>
        </p:txBody>
      </p:sp>
      <p:pic>
        <p:nvPicPr>
          <p:cNvPr id="5" name="Picture 5" descr="Chart, line chart&#10;&#10;Description automatically generated">
            <a:extLst>
              <a:ext uri="{FF2B5EF4-FFF2-40B4-BE49-F238E27FC236}">
                <a16:creationId xmlns:a16="http://schemas.microsoft.com/office/drawing/2014/main" id="{0676B52F-FC18-E08D-9163-F42266CA2D7B}"/>
              </a:ext>
            </a:extLst>
          </p:cNvPr>
          <p:cNvPicPr>
            <a:picLocks noChangeAspect="1"/>
          </p:cNvPicPr>
          <p:nvPr/>
        </p:nvPicPr>
        <p:blipFill>
          <a:blip r:embed="rId3"/>
          <a:stretch>
            <a:fillRect/>
          </a:stretch>
        </p:blipFill>
        <p:spPr>
          <a:xfrm>
            <a:off x="951653" y="3960760"/>
            <a:ext cx="9228531" cy="2847786"/>
          </a:xfrm>
          <a:prstGeom prst="rect">
            <a:avLst/>
          </a:prstGeom>
        </p:spPr>
      </p:pic>
      <p:pic>
        <p:nvPicPr>
          <p:cNvPr id="7" name="Picture 6">
            <a:extLst>
              <a:ext uri="{FF2B5EF4-FFF2-40B4-BE49-F238E27FC236}">
                <a16:creationId xmlns:a16="http://schemas.microsoft.com/office/drawing/2014/main" id="{89A07EFC-4893-9E61-9A71-E6A6008E7F57}"/>
              </a:ext>
            </a:extLst>
          </p:cNvPr>
          <p:cNvPicPr>
            <a:picLocks noChangeAspect="1"/>
          </p:cNvPicPr>
          <p:nvPr/>
        </p:nvPicPr>
        <p:blipFill rotWithShape="1">
          <a:blip r:embed="rId4"/>
          <a:srcRect l="765" t="4007" r="5523"/>
          <a:stretch/>
        </p:blipFill>
        <p:spPr>
          <a:xfrm>
            <a:off x="6579909" y="889310"/>
            <a:ext cx="4674558" cy="2539690"/>
          </a:xfrm>
          <a:prstGeom prst="rect">
            <a:avLst/>
          </a:prstGeom>
        </p:spPr>
      </p:pic>
      <p:sp>
        <p:nvSpPr>
          <p:cNvPr id="8" name="TextBox 7">
            <a:extLst>
              <a:ext uri="{FF2B5EF4-FFF2-40B4-BE49-F238E27FC236}">
                <a16:creationId xmlns:a16="http://schemas.microsoft.com/office/drawing/2014/main" id="{041ACF04-7EC3-CCD7-52A0-B77D55FEA479}"/>
              </a:ext>
            </a:extLst>
          </p:cNvPr>
          <p:cNvSpPr txBox="1"/>
          <p:nvPr/>
        </p:nvSpPr>
        <p:spPr>
          <a:xfrm>
            <a:off x="7207735" y="3437679"/>
            <a:ext cx="3957090" cy="461665"/>
          </a:xfrm>
          <a:prstGeom prst="rect">
            <a:avLst/>
          </a:prstGeom>
          <a:noFill/>
        </p:spPr>
        <p:txBody>
          <a:bodyPr wrap="square" rtlCol="0">
            <a:spAutoFit/>
          </a:bodyPr>
          <a:lstStyle/>
          <a:p>
            <a:r>
              <a:rPr lang="en-US" sz="1200"/>
              <a:t>Source: “</a:t>
            </a:r>
            <a:r>
              <a:rPr lang="en-US" sz="1200" b="0" i="1">
                <a:solidFill>
                  <a:srgbClr val="081B33"/>
                </a:solidFill>
                <a:effectLst/>
                <a:latin typeface="Graphik Regular"/>
              </a:rPr>
              <a:t>Why You Should Be Following High-Yield Spreads”, </a:t>
            </a:r>
          </a:p>
          <a:p>
            <a:r>
              <a:rPr lang="en-US" sz="1200" b="0" i="1">
                <a:solidFill>
                  <a:srgbClr val="081B33"/>
                </a:solidFill>
                <a:effectLst/>
                <a:latin typeface="Graphik Regular"/>
              </a:rPr>
              <a:t>		Dan Rasmussen &amp; Igor </a:t>
            </a:r>
            <a:r>
              <a:rPr lang="en-US" sz="1200" b="0" i="1" err="1">
                <a:solidFill>
                  <a:srgbClr val="081B33"/>
                </a:solidFill>
                <a:effectLst/>
                <a:latin typeface="Graphik Regular"/>
              </a:rPr>
              <a:t>Vasilachi</a:t>
            </a:r>
            <a:endParaRPr lang="en-US" sz="1200" b="0" i="0">
              <a:solidFill>
                <a:srgbClr val="081B33"/>
              </a:solidFill>
              <a:effectLst/>
              <a:latin typeface="Graphik Regular"/>
            </a:endParaRPr>
          </a:p>
        </p:txBody>
      </p:sp>
    </p:spTree>
    <p:extLst>
      <p:ext uri="{BB962C8B-B14F-4D97-AF65-F5344CB8AC3E}">
        <p14:creationId xmlns:p14="http://schemas.microsoft.com/office/powerpoint/2010/main" val="2701143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833792" y="343967"/>
            <a:ext cx="8522020"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black"/>
                </a:solidFill>
                <a:effectLst/>
                <a:uLnTx/>
                <a:uFillTx/>
                <a:latin typeface="Arial" panose="020B0604020202020204"/>
                <a:ea typeface="+mn-ea"/>
                <a:cs typeface="+mn-cs"/>
              </a:rPr>
              <a:t>3</a:t>
            </a:r>
            <a:r>
              <a:rPr kumimoji="0" lang="en-US" sz="3600" b="1" i="0" u="none" strike="noStrike" kern="1200" cap="none" spc="0" normalizeH="0" baseline="30000" noProof="0">
                <a:ln>
                  <a:noFill/>
                </a:ln>
                <a:solidFill>
                  <a:prstClr val="black"/>
                </a:solidFill>
                <a:effectLst/>
                <a:uLnTx/>
                <a:uFillTx/>
                <a:latin typeface="Arial" panose="020B0604020202020204"/>
                <a:ea typeface="+mn-ea"/>
                <a:cs typeface="+mn-cs"/>
              </a:rPr>
              <a:t>rd</a:t>
            </a:r>
            <a:r>
              <a:rPr kumimoji="0" lang="en-US" sz="3600" b="1" i="0" u="none" strike="noStrike" kern="1200" cap="none" spc="0" normalizeH="0" baseline="0" noProof="0">
                <a:ln>
                  <a:noFill/>
                </a:ln>
                <a:solidFill>
                  <a:prstClr val="black"/>
                </a:solidFill>
                <a:effectLst/>
                <a:uLnTx/>
                <a:uFillTx/>
                <a:latin typeface="Arial" panose="020B0604020202020204"/>
                <a:ea typeface="+mn-ea"/>
                <a:cs typeface="+mn-cs"/>
              </a:rPr>
              <a:t> Model: Machine Learning</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Slide Number Placeholder 2"/>
          <p:cNvSpPr>
            <a:spLocks noGrp="1"/>
          </p:cNvSpPr>
          <p:nvPr>
            <p:ph type="sldNum" sz="quarter" idx="12"/>
          </p:nvPr>
        </p:nvSpPr>
        <p:spPr/>
        <p:txBody>
          <a:bodyPr/>
          <a:lstStyle/>
          <a:p>
            <a:fld id="{AE678206-0642-9F48-9727-6B519CB285FA}" type="slidenum">
              <a:rPr lang="en-US" smtClean="0"/>
              <a:t>9</a:t>
            </a:fld>
            <a:endParaRPr lang="en-US"/>
          </a:p>
        </p:txBody>
      </p:sp>
      <p:sp>
        <p:nvSpPr>
          <p:cNvPr id="2" name="TextBox 1">
            <a:extLst>
              <a:ext uri="{FF2B5EF4-FFF2-40B4-BE49-F238E27FC236}">
                <a16:creationId xmlns:a16="http://schemas.microsoft.com/office/drawing/2014/main" id="{B38B6E49-5C81-CC71-5E6B-5C87E1FE0D4C}"/>
              </a:ext>
            </a:extLst>
          </p:cNvPr>
          <p:cNvSpPr txBox="1"/>
          <p:nvPr/>
        </p:nvSpPr>
        <p:spPr>
          <a:xfrm>
            <a:off x="347472" y="1389888"/>
            <a:ext cx="5340096" cy="397031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Sought out a more robust Economic Signal</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Wanted to test the strength of the Yield Curve as a predictor of economic regimes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reference paper used simple methods of just measuring the spread between different points on the yield curve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We created a more robust model using pipeline of PCA then K-means clustering of the yield curve rather than traditional spread measures</a:t>
            </a:r>
            <a:endParaRPr lang="en-US">
              <a:cs typeface="Arial"/>
            </a:endParaRP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solidFill>
                <a:srgbClr val="000000"/>
              </a:solidFill>
              <a:cs typeface="Arial"/>
            </a:endParaRPr>
          </a:p>
        </p:txBody>
      </p:sp>
      <p:pic>
        <p:nvPicPr>
          <p:cNvPr id="6" name="Picture 5">
            <a:extLst>
              <a:ext uri="{FF2B5EF4-FFF2-40B4-BE49-F238E27FC236}">
                <a16:creationId xmlns:a16="http://schemas.microsoft.com/office/drawing/2014/main" id="{1FF9A361-08C0-AE27-F9E0-1A04A2F53513}"/>
              </a:ext>
            </a:extLst>
          </p:cNvPr>
          <p:cNvPicPr>
            <a:picLocks noChangeAspect="1"/>
          </p:cNvPicPr>
          <p:nvPr/>
        </p:nvPicPr>
        <p:blipFill>
          <a:blip r:embed="rId3"/>
          <a:stretch>
            <a:fillRect/>
          </a:stretch>
        </p:blipFill>
        <p:spPr>
          <a:xfrm>
            <a:off x="5945939" y="1217769"/>
            <a:ext cx="5983821" cy="4236820"/>
          </a:xfrm>
          <a:prstGeom prst="rect">
            <a:avLst/>
          </a:prstGeom>
        </p:spPr>
      </p:pic>
      <p:sp>
        <p:nvSpPr>
          <p:cNvPr id="7" name="TextBox 6">
            <a:extLst>
              <a:ext uri="{FF2B5EF4-FFF2-40B4-BE49-F238E27FC236}">
                <a16:creationId xmlns:a16="http://schemas.microsoft.com/office/drawing/2014/main" id="{5011DD8A-C2FE-0DD7-5C66-6989252722EE}"/>
              </a:ext>
            </a:extLst>
          </p:cNvPr>
          <p:cNvSpPr txBox="1"/>
          <p:nvPr/>
        </p:nvSpPr>
        <p:spPr>
          <a:xfrm>
            <a:off x="7089255" y="5640231"/>
            <a:ext cx="3957090" cy="461665"/>
          </a:xfrm>
          <a:prstGeom prst="rect">
            <a:avLst/>
          </a:prstGeom>
          <a:noFill/>
        </p:spPr>
        <p:txBody>
          <a:bodyPr wrap="square" rtlCol="0">
            <a:spAutoFit/>
          </a:bodyPr>
          <a:lstStyle/>
          <a:p>
            <a:r>
              <a:rPr lang="en-US" sz="1200">
                <a:latin typeface="+mj-lt"/>
              </a:rPr>
              <a:t>Source: “</a:t>
            </a:r>
            <a:r>
              <a:rPr lang="en-US" sz="1200" b="0" i="1">
                <a:solidFill>
                  <a:srgbClr val="081B33"/>
                </a:solidFill>
                <a:effectLst/>
                <a:latin typeface="+mj-lt"/>
              </a:rPr>
              <a:t>The Yield Curve as a Leading Indicator”, </a:t>
            </a:r>
          </a:p>
          <a:p>
            <a:r>
              <a:rPr lang="en-US" sz="1200" b="0" i="1">
                <a:solidFill>
                  <a:srgbClr val="081B33"/>
                </a:solidFill>
                <a:effectLst/>
                <a:latin typeface="+mj-lt"/>
              </a:rPr>
              <a:t>		Federa</a:t>
            </a:r>
            <a:r>
              <a:rPr lang="en-US" sz="1200" i="1">
                <a:solidFill>
                  <a:srgbClr val="081B33"/>
                </a:solidFill>
                <a:latin typeface="+mj-lt"/>
              </a:rPr>
              <a:t>l Reserve Bank of New York</a:t>
            </a:r>
            <a:endParaRPr lang="en-US" sz="1200" b="0" i="0">
              <a:solidFill>
                <a:srgbClr val="081B33"/>
              </a:solidFill>
              <a:effectLst/>
              <a:latin typeface="+mj-lt"/>
            </a:endParaRPr>
          </a:p>
        </p:txBody>
      </p:sp>
    </p:spTree>
    <p:extLst>
      <p:ext uri="{BB962C8B-B14F-4D97-AF65-F5344CB8AC3E}">
        <p14:creationId xmlns:p14="http://schemas.microsoft.com/office/powerpoint/2010/main" val="34575070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FSPANMODE" val="span"/>
</p:tagLst>
</file>

<file path=ppt/tags/tag2.xml><?xml version="1.0" encoding="utf-8"?>
<p:tagLst xmlns:a="http://schemas.openxmlformats.org/drawingml/2006/main" xmlns:r="http://schemas.openxmlformats.org/officeDocument/2006/relationships" xmlns:p="http://schemas.openxmlformats.org/presentationml/2006/main">
  <p:tag name="AFSPANMODE" val="span"/>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9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Inv.potx [Read-Only]" id="{EF5CBFA6-C2B5-44B8-90DC-6CC0A7C8DC84}" vid="{4312A372-D4E0-4D39-B5AC-CD3D65186422}"/>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Custom Design">
  <a:themeElements>
    <a:clrScheme name="Custom 2">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8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Inv.potx [Read-Only]" id="{EF5CBFA6-C2B5-44B8-90DC-6CC0A7C8DC84}" vid="{4ADA6D22-B3B0-4B95-8260-45F126E9C58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125F1065CD9C44E85D980D16D2B1AEC" ma:contentTypeVersion="9" ma:contentTypeDescription="Create a new document." ma:contentTypeScope="" ma:versionID="c5d426e2a8dec2ddf598b8bb0abe7a1d">
  <xsd:schema xmlns:xsd="http://www.w3.org/2001/XMLSchema" xmlns:xs="http://www.w3.org/2001/XMLSchema" xmlns:p="http://schemas.microsoft.com/office/2006/metadata/properties" xmlns:ns3="5945adb0-cb8a-42d4-b943-74619eb876a0" xmlns:ns4="3c7af842-34ae-4e0d-a932-bd5f6031ccd2" targetNamespace="http://schemas.microsoft.com/office/2006/metadata/properties" ma:root="true" ma:fieldsID="f9cd4616ba903f2b9f4ad1582750c0e4" ns3:_="" ns4:_="">
    <xsd:import namespace="5945adb0-cb8a-42d4-b943-74619eb876a0"/>
    <xsd:import namespace="3c7af842-34ae-4e0d-a932-bd5f6031ccd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LengthInSeconds"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45adb0-cb8a-42d4-b943-74619eb876a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c7af842-34ae-4e0d-a932-bd5f6031ccd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66D5E50-B715-4F32-B971-213592254F02}">
  <ds:schemaRefs>
    <ds:schemaRef ds:uri="http://schemas.microsoft.com/office/2006/metadata/properties"/>
    <ds:schemaRef ds:uri="http://www.w3.org/XML/1998/namespace"/>
    <ds:schemaRef ds:uri="http://schemas.microsoft.com/office/2006/documentManagement/types"/>
    <ds:schemaRef ds:uri="http://purl.org/dc/elements/1.1/"/>
    <ds:schemaRef ds:uri="3c7af842-34ae-4e0d-a932-bd5f6031ccd2"/>
    <ds:schemaRef ds:uri="http://purl.org/dc/terms/"/>
    <ds:schemaRef ds:uri="http://schemas.openxmlformats.org/package/2006/metadata/core-properties"/>
    <ds:schemaRef ds:uri="http://purl.org/dc/dcmitype/"/>
    <ds:schemaRef ds:uri="5945adb0-cb8a-42d4-b943-74619eb876a0"/>
    <ds:schemaRef ds:uri="http://schemas.microsoft.com/office/infopath/2007/PartnerControls"/>
  </ds:schemaRefs>
</ds:datastoreItem>
</file>

<file path=customXml/itemProps2.xml><?xml version="1.0" encoding="utf-8"?>
<ds:datastoreItem xmlns:ds="http://schemas.openxmlformats.org/officeDocument/2006/customXml" ds:itemID="{CE68C1D6-B92E-4ED5-96A9-6C3ACF5E3640}">
  <ds:schemaRefs>
    <ds:schemaRef ds:uri="http://schemas.microsoft.com/sharepoint/v3/contenttype/forms"/>
  </ds:schemaRefs>
</ds:datastoreItem>
</file>

<file path=customXml/itemProps3.xml><?xml version="1.0" encoding="utf-8"?>
<ds:datastoreItem xmlns:ds="http://schemas.openxmlformats.org/officeDocument/2006/customXml" ds:itemID="{9ABE8AEE-B925-4D56-9D75-AA93A303A1AC}">
  <ds:schemaRefs>
    <ds:schemaRef ds:uri="3c7af842-34ae-4e0d-a932-bd5f6031ccd2"/>
    <ds:schemaRef ds:uri="5945adb0-cb8a-42d4-b943-74619eb876a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2015_editable_slide_template</Template>
  <TotalTime>0</TotalTime>
  <Words>1702</Words>
  <Application>Microsoft Office PowerPoint</Application>
  <PresentationFormat>Widescreen</PresentationFormat>
  <Paragraphs>328</Paragraphs>
  <Slides>17</Slides>
  <Notes>12</Notes>
  <HiddenSlides>0</HiddenSlides>
  <MMClips>0</MMClips>
  <ScaleCrop>false</ScaleCrop>
  <HeadingPairs>
    <vt:vector size="4" baseType="variant">
      <vt:variant>
        <vt:lpstr>Theme</vt:lpstr>
      </vt:variant>
      <vt:variant>
        <vt:i4>10</vt:i4>
      </vt:variant>
      <vt:variant>
        <vt:lpstr>Slide Titles</vt:lpstr>
      </vt:variant>
      <vt:variant>
        <vt:i4>17</vt:i4>
      </vt:variant>
    </vt:vector>
  </HeadingPairs>
  <TitlesOfParts>
    <vt:vector size="27" baseType="lpstr">
      <vt:lpstr>Custom Design</vt:lpstr>
      <vt:lpstr>1_Custom Design</vt:lpstr>
      <vt:lpstr>2_Custom Design</vt:lpstr>
      <vt:lpstr>3_Custom Design</vt:lpstr>
      <vt:lpstr>4_Custom Design</vt:lpstr>
      <vt:lpstr>5_Custom Design</vt:lpstr>
      <vt:lpstr>6_Custom Design</vt:lpstr>
      <vt:lpstr>7_Custom Design</vt:lpstr>
      <vt:lpstr>8_Custom Design</vt:lpstr>
      <vt:lpstr>9_Custom Design</vt:lpstr>
      <vt:lpstr>Factor Rotation Strategy</vt:lpstr>
      <vt:lpstr>Reference Paper &amp; Introduction</vt:lpstr>
      <vt:lpstr>PowerPoint Presentation</vt:lpstr>
      <vt:lpstr>PowerPoint Presentation</vt:lpstr>
      <vt:lpstr>PowerPoint Presentation</vt:lpstr>
      <vt:lpstr>Economic Models</vt:lpstr>
      <vt:lpstr>PowerPoint Presentation</vt:lpstr>
      <vt:lpstr>PowerPoint Presentation</vt:lpstr>
      <vt:lpstr>PowerPoint Presentation</vt:lpstr>
      <vt:lpstr>PowerPoint Presentation</vt:lpstr>
      <vt:lpstr>PowerPoint Presentation</vt:lpstr>
      <vt:lpstr>Trading Strategies</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Mitchell, Walter</cp:lastModifiedBy>
  <cp:revision>2</cp:revision>
  <cp:lastPrinted>2020-08-14T13:13:51Z</cp:lastPrinted>
  <dcterms:created xsi:type="dcterms:W3CDTF">2016-03-09T16:46:53Z</dcterms:created>
  <dcterms:modified xsi:type="dcterms:W3CDTF">2022-12-07T03:08:07Z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0x010100D125F1065CD9C44E85D980D16D2B1AEC</vt:lpwstr>
  </property>
</Properties>
</file>